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</p:sldIdLst>
  <p:sldSz cy="5143500" cx="9144000"/>
  <p:notesSz cx="6858000" cy="9144000"/>
  <p:embeddedFontLst>
    <p:embeddedFont>
      <p:font typeface="Oswald Medium"/>
      <p:regular r:id="rId31"/>
      <p:bold r:id="rId32"/>
    </p:embeddedFont>
    <p:embeddedFont>
      <p:font typeface="Montserrat"/>
      <p:regular r:id="rId33"/>
      <p:bold r:id="rId34"/>
      <p:italic r:id="rId35"/>
      <p:boldItalic r:id="rId36"/>
    </p:embeddedFont>
    <p:embeddedFont>
      <p:font typeface="Oswald Light"/>
      <p:regular r:id="rId37"/>
      <p:bold r:id="rId38"/>
    </p:embeddedFont>
    <p:embeddedFont>
      <p:font typeface="Oswald SemiBold"/>
      <p:regular r:id="rId39"/>
      <p:bold r:id="rId40"/>
    </p:embeddedFont>
    <p:embeddedFont>
      <p:font typeface="Oswald"/>
      <p:regular r:id="rId41"/>
      <p:bold r:id="rId4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1" name="Иван Бисеров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OswaldSemiBold-bold.fntdata"/><Relationship Id="rId20" Type="http://schemas.openxmlformats.org/officeDocument/2006/relationships/slide" Target="slides/slide14.xml"/><Relationship Id="rId42" Type="http://schemas.openxmlformats.org/officeDocument/2006/relationships/font" Target="fonts/Oswald-bold.fntdata"/><Relationship Id="rId41" Type="http://schemas.openxmlformats.org/officeDocument/2006/relationships/font" Target="fonts/Oswald-regular.fntdata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commentAuthors" Target="commentAuthor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OswaldMedium-regular.fntdata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font" Target="fonts/Montserrat-regular.fntdata"/><Relationship Id="rId10" Type="http://schemas.openxmlformats.org/officeDocument/2006/relationships/slide" Target="slides/slide4.xml"/><Relationship Id="rId32" Type="http://schemas.openxmlformats.org/officeDocument/2006/relationships/font" Target="fonts/OswaldMedium-bold.fntdata"/><Relationship Id="rId13" Type="http://schemas.openxmlformats.org/officeDocument/2006/relationships/slide" Target="slides/slide7.xml"/><Relationship Id="rId35" Type="http://schemas.openxmlformats.org/officeDocument/2006/relationships/font" Target="fonts/Montserrat-italic.fntdata"/><Relationship Id="rId12" Type="http://schemas.openxmlformats.org/officeDocument/2006/relationships/slide" Target="slides/slide6.xml"/><Relationship Id="rId34" Type="http://schemas.openxmlformats.org/officeDocument/2006/relationships/font" Target="fonts/Montserrat-bold.fntdata"/><Relationship Id="rId15" Type="http://schemas.openxmlformats.org/officeDocument/2006/relationships/slide" Target="slides/slide9.xml"/><Relationship Id="rId37" Type="http://schemas.openxmlformats.org/officeDocument/2006/relationships/font" Target="fonts/OswaldLight-regular.fntdata"/><Relationship Id="rId14" Type="http://schemas.openxmlformats.org/officeDocument/2006/relationships/slide" Target="slides/slide8.xml"/><Relationship Id="rId36" Type="http://schemas.openxmlformats.org/officeDocument/2006/relationships/font" Target="fonts/Montserrat-boldItalic.fntdata"/><Relationship Id="rId17" Type="http://schemas.openxmlformats.org/officeDocument/2006/relationships/slide" Target="slides/slide11.xml"/><Relationship Id="rId39" Type="http://schemas.openxmlformats.org/officeDocument/2006/relationships/font" Target="fonts/OswaldSemiBold-regular.fntdata"/><Relationship Id="rId16" Type="http://schemas.openxmlformats.org/officeDocument/2006/relationships/slide" Target="slides/slide10.xml"/><Relationship Id="rId38" Type="http://schemas.openxmlformats.org/officeDocument/2006/relationships/font" Target="fonts/OswaldLight-bold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3-03-09T07:47:21.710">
    <p:pos x="195" y="1102"/>
    <p:text>*будет дорабатываться и обновляться</p:tex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2171cdc4d95_2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2171cdc4d95_2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2171cdc4d95_8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2171cdc4d95_8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2171cdc4d95_2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2171cdc4d95_2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2171cdc4d95_2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2171cdc4d95_2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2171cdc4d95_2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2171cdc4d95_2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2171cdc4d95_2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2171cdc4d95_2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2171cdc4d95_1_1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2171cdc4d95_1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1d124107c92_3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1d124107c92_3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2171cdc4d95_1_1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2171cdc4d95_1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2171cdc4d95_2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2171cdc4d95_2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16a7fbb31f_0_3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216a7fbb31f_0_3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2171cdc4d95_2_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2171cdc4d95_2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2171cdc4d95_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2171cdc4d95_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2171cdc4d95_8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2171cdc4d95_8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2171cdc4d95_8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2171cdc4d95_8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2171cdc4d95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2171cdc4d95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16a7fbb31f_0_4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216a7fbb31f_0_4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1d11c1f3d26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1d11c1f3d26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2171cdc4d95_2_1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2171cdc4d95_2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2171cdc4d95_1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2171cdc4d95_1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2171cdc4d95_5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2171cdc4d95_5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2171cdc4d95_2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2171cdc4d95_2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2171cdc4d95_2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2171cdc4d95_2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png"/><Relationship Id="rId3" Type="http://schemas.openxmlformats.org/officeDocument/2006/relationships/image" Target="../media/image1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g"/><Relationship Id="rId3" Type="http://schemas.openxmlformats.org/officeDocument/2006/relationships/image" Target="../media/image8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g"/><Relationship Id="rId3" Type="http://schemas.openxmlformats.org/officeDocument/2006/relationships/image" Target="../media/image8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g"/><Relationship Id="rId3" Type="http://schemas.openxmlformats.org/officeDocument/2006/relationships/image" Target="../media/image8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Relationship Id="rId3" Type="http://schemas.openxmlformats.org/officeDocument/2006/relationships/image" Target="../media/image8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0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0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Пользовательский макет">
  <p:cSld name="2_Пользовательский макет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/>
          <p:nvPr/>
        </p:nvSpPr>
        <p:spPr>
          <a:xfrm>
            <a:off x="5145750" y="0"/>
            <a:ext cx="3994800" cy="5145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2"/>
          <p:cNvSpPr txBox="1"/>
          <p:nvPr>
            <p:ph type="title"/>
          </p:nvPr>
        </p:nvSpPr>
        <p:spPr>
          <a:xfrm>
            <a:off x="352451" y="281334"/>
            <a:ext cx="4218900" cy="50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Google Shape;15;p2"/>
          <p:cNvSpPr/>
          <p:nvPr/>
        </p:nvSpPr>
        <p:spPr>
          <a:xfrm>
            <a:off x="0" y="3888000"/>
            <a:ext cx="2648400" cy="1257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2"/>
          <p:cNvSpPr txBox="1"/>
          <p:nvPr>
            <p:ph idx="1" type="body"/>
          </p:nvPr>
        </p:nvSpPr>
        <p:spPr>
          <a:xfrm>
            <a:off x="352061" y="985838"/>
            <a:ext cx="4218900" cy="15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857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900"/>
              <a:buFont typeface="Calibri"/>
              <a:buChar char="■"/>
              <a:defRPr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Google Shape;63;p11"/>
          <p:cNvSpPr txBox="1"/>
          <p:nvPr>
            <p:ph idx="1" type="body"/>
          </p:nvPr>
        </p:nvSpPr>
        <p:spPr>
          <a:xfrm>
            <a:off x="3887391" y="740569"/>
            <a:ext cx="46290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810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■"/>
              <a:defRPr sz="2400"/>
            </a:lvl1pPr>
            <a:lvl2pPr indent="-36195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64" name="Google Shape;64;p11"/>
          <p:cNvSpPr txBox="1"/>
          <p:nvPr>
            <p:ph idx="2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Google Shape;65;p1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Google Shape;67;p1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/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Google Shape;70;p12"/>
          <p:cNvSpPr/>
          <p:nvPr>
            <p:ph idx="2" type="pic"/>
          </p:nvPr>
        </p:nvSpPr>
        <p:spPr>
          <a:xfrm>
            <a:off x="3887391" y="740569"/>
            <a:ext cx="46290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Google Shape;71;p12"/>
          <p:cNvSpPr txBox="1"/>
          <p:nvPr>
            <p:ph idx="1" type="body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72" name="Google Shape;72;p1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Google Shape;73;p1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3"/>
          <p:cNvSpPr txBox="1"/>
          <p:nvPr>
            <p:ph type="title"/>
          </p:nvPr>
        </p:nvSpPr>
        <p:spPr>
          <a:xfrm>
            <a:off x="628650" y="275550"/>
            <a:ext cx="7886700" cy="36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7" name="Google Shape;77;p13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8" name="Google Shape;78;p1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Google Shape;79;p1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4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3" name="Google Shape;83;p14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4" name="Google Shape;84;p1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5" name="Google Shape;85;p1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6" name="Google Shape;86;p1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Пользовательский макет">
  <p:cSld name="7_Пользовательский макет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5"/>
          <p:cNvPicPr preferRelativeResize="0"/>
          <p:nvPr/>
        </p:nvPicPr>
        <p:blipFill rotWithShape="1">
          <a:blip r:embed="rId2">
            <a:alphaModFix/>
          </a:blip>
          <a:srcRect b="0" l="0" r="35010" t="0"/>
          <a:stretch/>
        </p:blipFill>
        <p:spPr>
          <a:xfrm>
            <a:off x="4128206" y="-3787"/>
            <a:ext cx="5015794" cy="5151076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5"/>
          <p:cNvSpPr txBox="1"/>
          <p:nvPr>
            <p:ph idx="1" type="body"/>
          </p:nvPr>
        </p:nvSpPr>
        <p:spPr>
          <a:xfrm>
            <a:off x="758428" y="1930004"/>
            <a:ext cx="4831500" cy="12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0" name="Google Shape;90;p15"/>
          <p:cNvSpPr/>
          <p:nvPr/>
        </p:nvSpPr>
        <p:spPr>
          <a:xfrm>
            <a:off x="0" y="-7578"/>
            <a:ext cx="6934500" cy="5151077"/>
          </a:xfrm>
          <a:custGeom>
            <a:rect b="b" l="l" r="r" t="t"/>
            <a:pathLst>
              <a:path extrusionOk="0" h="6868103" w="9246000">
                <a:moveTo>
                  <a:pt x="0" y="0"/>
                </a:moveTo>
                <a:lnTo>
                  <a:pt x="6096000" y="0"/>
                </a:lnTo>
                <a:lnTo>
                  <a:pt x="6096000" y="2032"/>
                </a:lnTo>
                <a:lnTo>
                  <a:pt x="9246000" y="2032"/>
                </a:lnTo>
                <a:lnTo>
                  <a:pt x="6096000" y="6868103"/>
                </a:lnTo>
                <a:lnTo>
                  <a:pt x="0" y="6868103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5"/>
          <p:cNvSpPr/>
          <p:nvPr/>
        </p:nvSpPr>
        <p:spPr>
          <a:xfrm>
            <a:off x="6158250" y="1356750"/>
            <a:ext cx="303900" cy="262500"/>
          </a:xfrm>
          <a:prstGeom prst="triangle">
            <a:avLst>
              <a:gd fmla="val 50000" name="adj"/>
            </a:avLst>
          </a:prstGeom>
          <a:solidFill>
            <a:schemeClr val="accent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5"/>
          <p:cNvSpPr/>
          <p:nvPr/>
        </p:nvSpPr>
        <p:spPr>
          <a:xfrm>
            <a:off x="5156002" y="3514725"/>
            <a:ext cx="433983" cy="351829"/>
          </a:xfrm>
          <a:custGeom>
            <a:rect b="b" l="l" r="r" t="t"/>
            <a:pathLst>
              <a:path extrusionOk="0" h="469106" w="578644">
                <a:moveTo>
                  <a:pt x="578644" y="0"/>
                </a:moveTo>
                <a:lnTo>
                  <a:pt x="0" y="469106"/>
                </a:lnTo>
                <a:lnTo>
                  <a:pt x="207169" y="0"/>
                </a:lnTo>
                <a:lnTo>
                  <a:pt x="57864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5"/>
          <p:cNvSpPr/>
          <p:nvPr/>
        </p:nvSpPr>
        <p:spPr>
          <a:xfrm>
            <a:off x="626366" y="1619170"/>
            <a:ext cx="5835634" cy="1897580"/>
          </a:xfrm>
          <a:custGeom>
            <a:rect b="b" l="l" r="r" t="t"/>
            <a:pathLst>
              <a:path extrusionOk="0" h="2530106" w="7780845">
                <a:moveTo>
                  <a:pt x="0" y="0"/>
                </a:moveTo>
                <a:lnTo>
                  <a:pt x="7780845" y="0"/>
                </a:lnTo>
                <a:lnTo>
                  <a:pt x="6620089" y="2530106"/>
                </a:lnTo>
                <a:lnTo>
                  <a:pt x="0" y="253010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4" name="Google Shape;9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6362" y="4375969"/>
            <a:ext cx="1390425" cy="430444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5"/>
          <p:cNvSpPr txBox="1"/>
          <p:nvPr/>
        </p:nvSpPr>
        <p:spPr>
          <a:xfrm>
            <a:off x="-683550" y="3099638"/>
            <a:ext cx="230100" cy="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" name="Google Shape;96;p15"/>
          <p:cNvSpPr txBox="1"/>
          <p:nvPr/>
        </p:nvSpPr>
        <p:spPr>
          <a:xfrm>
            <a:off x="629400" y="3729038"/>
            <a:ext cx="2510700" cy="430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45">
          <p15:clr>
            <a:srgbClr val="FA7B17"/>
          </p15:clr>
        </p15:guide>
        <p15:guide id="2" pos="395">
          <p15:clr>
            <a:srgbClr val="FA7B17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аш макет 1">
  <p:cSld name="CUSTOM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6"/>
          <p:cNvSpPr/>
          <p:nvPr/>
        </p:nvSpPr>
        <p:spPr>
          <a:xfrm>
            <a:off x="0" y="3720150"/>
            <a:ext cx="9144000" cy="1423500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Пользовательский макет">
  <p:cSld name="3_Пользовательский макет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7"/>
          <p:cNvSpPr/>
          <p:nvPr/>
        </p:nvSpPr>
        <p:spPr>
          <a:xfrm>
            <a:off x="0" y="-1524"/>
            <a:ext cx="3994800" cy="5145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7"/>
          <p:cNvSpPr txBox="1"/>
          <p:nvPr>
            <p:ph type="title"/>
          </p:nvPr>
        </p:nvSpPr>
        <p:spPr>
          <a:xfrm>
            <a:off x="4566222" y="2571750"/>
            <a:ext cx="4218900" cy="50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2" name="Google Shape;102;p17"/>
          <p:cNvSpPr/>
          <p:nvPr>
            <p:ph idx="2" type="pic"/>
          </p:nvPr>
        </p:nvSpPr>
        <p:spPr>
          <a:xfrm>
            <a:off x="252000" y="411750"/>
            <a:ext cx="4083900" cy="42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3" name="Google Shape;103;p17"/>
          <p:cNvSpPr txBox="1"/>
          <p:nvPr>
            <p:ph idx="1" type="body"/>
          </p:nvPr>
        </p:nvSpPr>
        <p:spPr>
          <a:xfrm>
            <a:off x="4565831" y="3276253"/>
            <a:ext cx="4218900" cy="15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  <a:defRPr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4" name="Google Shape;104;p17"/>
          <p:cNvSpPr/>
          <p:nvPr>
            <p:ph idx="3" type="pic"/>
          </p:nvPr>
        </p:nvSpPr>
        <p:spPr>
          <a:xfrm>
            <a:off x="2647950" y="175501"/>
            <a:ext cx="6244200" cy="20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 1">
  <p:cSld name="TITLE_ONLY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8"/>
          <p:cNvSpPr txBox="1"/>
          <p:nvPr>
            <p:ph type="title"/>
          </p:nvPr>
        </p:nvSpPr>
        <p:spPr>
          <a:xfrm>
            <a:off x="311700" y="140225"/>
            <a:ext cx="8399100" cy="572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Montserrat"/>
              <a:buNone/>
              <a:defRPr b="1" sz="2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id="107" name="Google Shape;10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83597" y="4395013"/>
            <a:ext cx="548700" cy="5958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 2">
  <p:cSld name="TITLE_ONLY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9"/>
          <p:cNvSpPr txBox="1"/>
          <p:nvPr>
            <p:ph type="title"/>
          </p:nvPr>
        </p:nvSpPr>
        <p:spPr>
          <a:xfrm>
            <a:off x="311700" y="140225"/>
            <a:ext cx="8399100" cy="572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Montserrat"/>
              <a:buNone/>
              <a:defRPr b="1" sz="2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id="110" name="Google Shape;11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83597" y="4395013"/>
            <a:ext cx="548700" cy="5958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 3">
  <p:cSld name="TITLE_ONLY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0"/>
          <p:cNvSpPr txBox="1"/>
          <p:nvPr>
            <p:ph type="title"/>
          </p:nvPr>
        </p:nvSpPr>
        <p:spPr>
          <a:xfrm>
            <a:off x="311700" y="140225"/>
            <a:ext cx="8399100" cy="572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Montserrat"/>
              <a:buNone/>
              <a:defRPr b="1" sz="2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id="113" name="Google Shape;11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83597" y="4395013"/>
            <a:ext cx="548700" cy="5958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subTitle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solidFill>
          <a:srgbClr val="FFFFFF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1"/>
          <p:cNvSpPr txBox="1"/>
          <p:nvPr>
            <p:ph type="title"/>
          </p:nvPr>
        </p:nvSpPr>
        <p:spPr>
          <a:xfrm>
            <a:off x="311700" y="140225"/>
            <a:ext cx="8475900" cy="572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Montserrat"/>
              <a:buNone/>
              <a:defRPr b="1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6" name="Google Shape;116;p21"/>
          <p:cNvSpPr txBox="1"/>
          <p:nvPr>
            <p:ph idx="1" type="body"/>
          </p:nvPr>
        </p:nvSpPr>
        <p:spPr>
          <a:xfrm>
            <a:off x="311700" y="931650"/>
            <a:ext cx="8520600" cy="3637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>
            <a:lvl1pPr indent="-292100" lvl="0" marL="457200" rtl="0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Montserrat"/>
              <a:buChar char="■"/>
              <a:defRPr sz="1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92100" lvl="1" marL="914400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Montserrat"/>
              <a:buChar char="•"/>
              <a:defRPr sz="1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92100" lvl="2" marL="1371600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Montserrat"/>
              <a:buChar char="•"/>
              <a:defRPr sz="1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92100" lvl="3" marL="1828800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Montserrat"/>
              <a:buChar char="•"/>
              <a:defRPr sz="1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92100" lvl="4" marL="2286000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Montserrat"/>
              <a:buChar char="•"/>
              <a:defRPr sz="1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292100" lvl="5" marL="2743200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Montserrat"/>
              <a:buChar char="•"/>
              <a:defRPr sz="1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292100" lvl="6" marL="3200400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Montserrat"/>
              <a:buChar char="•"/>
              <a:defRPr sz="1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292100" lvl="7" marL="3657600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Montserrat"/>
              <a:buChar char="•"/>
              <a:defRPr sz="1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292100" lvl="8" marL="4114800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Montserrat"/>
              <a:buChar char="•"/>
              <a:defRPr sz="1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117" name="Google Shape;117;p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83597" y="4395013"/>
            <a:ext cx="548700" cy="5958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5530">
          <p15:clr>
            <a:srgbClr val="FA7B17"/>
          </p15:clr>
        </p15:guide>
        <p15:guide id="2" pos="262">
          <p15:clr>
            <a:srgbClr val="FA7B17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 1">
  <p:cSld name="TITLE_1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20" name="Google Shape;120;p2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>
            <a:lvl1pPr lvl="0" rtl="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1" name="Google Shape;121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2">
  <p:cSld name="BLANK_3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 4">
  <p:cSld name="TITLE_ONLY_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4"/>
          <p:cNvSpPr txBox="1"/>
          <p:nvPr>
            <p:ph type="title"/>
          </p:nvPr>
        </p:nvSpPr>
        <p:spPr>
          <a:xfrm>
            <a:off x="311700" y="140225"/>
            <a:ext cx="8399100" cy="5727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Montserrat"/>
              <a:buNone/>
              <a:defRPr b="1" sz="2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id="126" name="Google Shape;126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83597" y="4395013"/>
            <a:ext cx="548700" cy="5958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628650" y="275550"/>
            <a:ext cx="7886700" cy="36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8575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900"/>
              <a:buChar char="■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623888" y="3442097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2" name="Google Shape;32;p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628650" y="275550"/>
            <a:ext cx="7886700" cy="36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" type="body"/>
          </p:nvPr>
        </p:nvSpPr>
        <p:spPr>
          <a:xfrm>
            <a:off x="629841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5" name="Google Shape;45;p7"/>
          <p:cNvSpPr txBox="1"/>
          <p:nvPr>
            <p:ph idx="2" type="body"/>
          </p:nvPr>
        </p:nvSpPr>
        <p:spPr>
          <a:xfrm>
            <a:off x="629841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47" name="Google Shape;47;p7"/>
          <p:cNvSpPr txBox="1"/>
          <p:nvPr>
            <p:ph idx="4" type="body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0" name="Google Shape;50;p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 txBox="1"/>
          <p:nvPr>
            <p:ph type="title"/>
          </p:nvPr>
        </p:nvSpPr>
        <p:spPr>
          <a:xfrm>
            <a:off x="628650" y="275550"/>
            <a:ext cx="7886700" cy="36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id="53" name="Google Shape;53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067419" y="4199979"/>
            <a:ext cx="4786314" cy="63568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4" name="Google Shape;54;p8"/>
          <p:cNvCxnSpPr/>
          <p:nvPr/>
        </p:nvCxnSpPr>
        <p:spPr>
          <a:xfrm rot="10800000">
            <a:off x="1836319" y="4835663"/>
            <a:ext cx="7313700" cy="0"/>
          </a:xfrm>
          <a:prstGeom prst="straightConnector1">
            <a:avLst/>
          </a:prstGeom>
          <a:noFill/>
          <a:ln cap="flat" cmpd="sng" w="2857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55" name="Google Shape;55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8194" y="4676653"/>
            <a:ext cx="1435201" cy="3180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067419" y="4199979"/>
            <a:ext cx="4786314" cy="63568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8" name="Google Shape;58;p9"/>
          <p:cNvCxnSpPr/>
          <p:nvPr/>
        </p:nvCxnSpPr>
        <p:spPr>
          <a:xfrm rot="10800000">
            <a:off x="1836319" y="4835663"/>
            <a:ext cx="7313700" cy="0"/>
          </a:xfrm>
          <a:prstGeom prst="straightConnector1">
            <a:avLst/>
          </a:prstGeom>
          <a:noFill/>
          <a:ln cap="flat" cmpd="sng" w="2857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59" name="Google Shape;59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8194" y="4676653"/>
            <a:ext cx="1435201" cy="3180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156">
          <p15:clr>
            <a:srgbClr val="FA7B17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 1">
  <p:cSld name="BLANK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8.xml"/><Relationship Id="rId22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1.xml"/><Relationship Id="rId1" Type="http://schemas.openxmlformats.org/officeDocument/2006/relationships/hyperlink" Target="https://presentation-creation.ru/" TargetMode="Externa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26" Type="http://schemas.openxmlformats.org/officeDocument/2006/relationships/theme" Target="../theme/theme1.xml"/><Relationship Id="rId25" Type="http://schemas.openxmlformats.org/officeDocument/2006/relationships/slideLayout" Target="../slideLayouts/slideLayout23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628650" y="275550"/>
            <a:ext cx="7886700" cy="36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None/>
              <a:defRPr b="1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857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699FF"/>
              </a:buClr>
              <a:buSzPts val="900"/>
              <a:buFont typeface="Montserrat"/>
              <a:buChar char="■"/>
              <a:defRPr i="0" sz="12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048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Char char="•"/>
              <a:defRPr i="0" sz="12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048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Char char="•"/>
              <a:defRPr i="0" sz="12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048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Char char="•"/>
              <a:defRPr i="0" sz="12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048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Char char="•"/>
              <a:defRPr i="0" sz="12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048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Char char="•"/>
              <a:defRPr i="0" sz="12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048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Char char="•"/>
              <a:defRPr i="0" sz="12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048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Char char="•"/>
              <a:defRPr i="0" sz="12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048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ontserrat"/>
              <a:buChar char="•"/>
              <a:defRPr i="0" sz="12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  <p:pic>
        <p:nvPicPr>
          <p:cNvPr id="11" name="Google Shape;11;p1">
            <a:hlinkClick r:id="rId1"/>
          </p:cNvPr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895500" y="275545"/>
            <a:ext cx="568322" cy="568322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  <p:sldLayoutId id="2147483663" r:id="rId18"/>
    <p:sldLayoutId id="2147483664" r:id="rId19"/>
    <p:sldLayoutId id="2147483665" r:id="rId20"/>
    <p:sldLayoutId id="2147483666" r:id="rId21"/>
    <p:sldLayoutId id="2147483667" r:id="rId22"/>
    <p:sldLayoutId id="2147483668" r:id="rId23"/>
    <p:sldLayoutId id="2147483669" r:id="rId24"/>
    <p:sldLayoutId id="2147483670" r:id="rId2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2.jpg"/><Relationship Id="rId4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Relationship Id="rId4" Type="http://schemas.openxmlformats.org/officeDocument/2006/relationships/image" Target="../media/image3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38.jpg"/><Relationship Id="rId6" Type="http://schemas.openxmlformats.org/officeDocument/2006/relationships/image" Target="../media/image3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8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17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1.xml"/><Relationship Id="rId3" Type="http://schemas.openxmlformats.org/officeDocument/2006/relationships/comments" Target="../comments/comment1.xml"/><Relationship Id="rId4" Type="http://schemas.openxmlformats.org/officeDocument/2006/relationships/image" Target="../media/image3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0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7.png"/><Relationship Id="rId4" Type="http://schemas.openxmlformats.org/officeDocument/2006/relationships/image" Target="../media/image41.png"/><Relationship Id="rId5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Relationship Id="rId4" Type="http://schemas.openxmlformats.org/officeDocument/2006/relationships/image" Target="../media/image2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9.jp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5"/>
          <p:cNvSpPr txBox="1"/>
          <p:nvPr>
            <p:ph type="ctrTitle"/>
          </p:nvPr>
        </p:nvSpPr>
        <p:spPr>
          <a:xfrm>
            <a:off x="271000" y="725450"/>
            <a:ext cx="5170800" cy="2052600"/>
          </a:xfrm>
          <a:prstGeom prst="rect">
            <a:avLst/>
          </a:prstGeom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680">
                <a:solidFill>
                  <a:schemeClr val="lt1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Умный город – </a:t>
            </a:r>
            <a:r>
              <a:rPr lang="ru" sz="2680">
                <a:solidFill>
                  <a:srgbClr val="0000FF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платформа для </a:t>
            </a:r>
            <a:r>
              <a:rPr lang="ru" sz="2680">
                <a:solidFill>
                  <a:srgbClr val="0000FF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интеллектуального</a:t>
            </a:r>
            <a:r>
              <a:rPr lang="ru" sz="2680">
                <a:solidFill>
                  <a:srgbClr val="0000FF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 учета ресурсов</a:t>
            </a:r>
            <a:r>
              <a:rPr lang="ru" sz="2680">
                <a:solidFill>
                  <a:schemeClr val="lt1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 от компании Интерсвязь</a:t>
            </a:r>
            <a:endParaRPr sz="2680">
              <a:solidFill>
                <a:schemeClr val="lt1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680">
              <a:solidFill>
                <a:schemeClr val="lt1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132" name="Google Shape;132;p25"/>
          <p:cNvSpPr txBox="1"/>
          <p:nvPr>
            <p:ph idx="1" type="subTitle"/>
          </p:nvPr>
        </p:nvSpPr>
        <p:spPr>
          <a:xfrm>
            <a:off x="311700" y="4181350"/>
            <a:ext cx="1701300" cy="7926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SzPts val="935"/>
              <a:buNone/>
            </a:pPr>
            <a:r>
              <a:rPr lang="ru" sz="1700">
                <a:solidFill>
                  <a:srgbClr val="0000FF"/>
                </a:solidFill>
                <a:latin typeface="Oswald Medium"/>
                <a:ea typeface="Oswald Medium"/>
                <a:cs typeface="Oswald Medium"/>
                <a:sym typeface="Oswald Medium"/>
              </a:rPr>
              <a:t>50 УК и ТСЖ</a:t>
            </a:r>
            <a:endParaRPr sz="1700">
              <a:solidFill>
                <a:srgbClr val="0000FF"/>
              </a:solidFill>
              <a:latin typeface="Oswald Medium"/>
              <a:ea typeface="Oswald Medium"/>
              <a:cs typeface="Oswald Medium"/>
              <a:sym typeface="Oswald Medium"/>
            </a:endParaRPr>
          </a:p>
          <a:p>
            <a:pPr indent="0" lvl="0" marL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SzPts val="935"/>
              <a:buNone/>
            </a:pPr>
            <a:r>
              <a:rPr lang="ru" sz="1091">
                <a:solidFill>
                  <a:schemeClr val="lt1"/>
                </a:solidFill>
                <a:latin typeface="Oswald Light"/>
                <a:ea typeface="Oswald Light"/>
                <a:cs typeface="Oswald Light"/>
                <a:sym typeface="Oswald Light"/>
              </a:rPr>
              <a:t>Пользуются платформой </a:t>
            </a:r>
            <a:endParaRPr sz="1091">
              <a:solidFill>
                <a:schemeClr val="lt1"/>
              </a:solidFill>
              <a:latin typeface="Oswald Light"/>
              <a:ea typeface="Oswald Light"/>
              <a:cs typeface="Oswald Light"/>
              <a:sym typeface="Oswald Light"/>
            </a:endParaRPr>
          </a:p>
          <a:p>
            <a:pPr indent="0" lvl="0" marL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SzPts val="935"/>
              <a:buNone/>
            </a:pPr>
            <a:r>
              <a:rPr lang="ru" sz="1091">
                <a:solidFill>
                  <a:schemeClr val="lt1"/>
                </a:solidFill>
                <a:latin typeface="Oswald Light"/>
                <a:ea typeface="Oswald Light"/>
                <a:cs typeface="Oswald Light"/>
                <a:sym typeface="Oswald Light"/>
              </a:rPr>
              <a:t>Умный город</a:t>
            </a:r>
            <a:endParaRPr sz="1091">
              <a:solidFill>
                <a:schemeClr val="lt1"/>
              </a:solidFill>
              <a:latin typeface="Oswald Light"/>
              <a:ea typeface="Oswald Light"/>
              <a:cs typeface="Oswald Light"/>
              <a:sym typeface="Oswald Light"/>
            </a:endParaRPr>
          </a:p>
        </p:txBody>
      </p:sp>
      <p:cxnSp>
        <p:nvCxnSpPr>
          <p:cNvPr id="133" name="Google Shape;133;p25"/>
          <p:cNvCxnSpPr/>
          <p:nvPr/>
        </p:nvCxnSpPr>
        <p:spPr>
          <a:xfrm>
            <a:off x="271000" y="4213750"/>
            <a:ext cx="0" cy="727800"/>
          </a:xfrm>
          <a:prstGeom prst="straightConnector1">
            <a:avLst/>
          </a:prstGeom>
          <a:noFill/>
          <a:ln cap="flat" cmpd="sng" w="19050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34" name="Google Shape;134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0050" y="57200"/>
            <a:ext cx="1336200" cy="369675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25"/>
          <p:cNvSpPr txBox="1"/>
          <p:nvPr>
            <p:ph idx="1" type="subTitle"/>
          </p:nvPr>
        </p:nvSpPr>
        <p:spPr>
          <a:xfrm>
            <a:off x="1825100" y="4181350"/>
            <a:ext cx="1701300" cy="7926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SzPts val="935"/>
              <a:buNone/>
            </a:pPr>
            <a:r>
              <a:rPr lang="ru" sz="1700">
                <a:solidFill>
                  <a:srgbClr val="0000FF"/>
                </a:solidFill>
                <a:latin typeface="Oswald Medium"/>
                <a:ea typeface="Oswald Medium"/>
                <a:cs typeface="Oswald Medium"/>
                <a:sym typeface="Oswald Medium"/>
              </a:rPr>
              <a:t>3866 приборов</a:t>
            </a:r>
            <a:endParaRPr sz="1700">
              <a:solidFill>
                <a:srgbClr val="0000FF"/>
              </a:solidFill>
              <a:latin typeface="Oswald Medium"/>
              <a:ea typeface="Oswald Medium"/>
              <a:cs typeface="Oswald Medium"/>
              <a:sym typeface="Oswald Medium"/>
            </a:endParaRPr>
          </a:p>
          <a:p>
            <a:pPr indent="0" lvl="0" marL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SzPts val="935"/>
              <a:buNone/>
            </a:pPr>
            <a:r>
              <a:rPr lang="ru" sz="1091">
                <a:solidFill>
                  <a:schemeClr val="lt1"/>
                </a:solidFill>
                <a:latin typeface="Oswald Light"/>
                <a:ea typeface="Oswald Light"/>
                <a:cs typeface="Oswald Light"/>
                <a:sym typeface="Oswald Light"/>
              </a:rPr>
              <a:t>Передают данные на</a:t>
            </a:r>
            <a:endParaRPr sz="1091">
              <a:solidFill>
                <a:schemeClr val="lt1"/>
              </a:solidFill>
              <a:latin typeface="Oswald Light"/>
              <a:ea typeface="Oswald Light"/>
              <a:cs typeface="Oswald Light"/>
              <a:sym typeface="Oswald Light"/>
            </a:endParaRPr>
          </a:p>
          <a:p>
            <a:pPr indent="0" lvl="0" marL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SzPts val="935"/>
              <a:buNone/>
            </a:pPr>
            <a:r>
              <a:rPr lang="ru" sz="1091">
                <a:solidFill>
                  <a:schemeClr val="lt1"/>
                </a:solidFill>
                <a:latin typeface="Oswald Light"/>
                <a:ea typeface="Oswald Light"/>
                <a:cs typeface="Oswald Light"/>
                <a:sym typeface="Oswald Light"/>
              </a:rPr>
              <a:t>облачную платформу</a:t>
            </a:r>
            <a:endParaRPr sz="1091">
              <a:solidFill>
                <a:schemeClr val="lt1"/>
              </a:solidFill>
              <a:latin typeface="Oswald Light"/>
              <a:ea typeface="Oswald Light"/>
              <a:cs typeface="Oswald Light"/>
              <a:sym typeface="Oswald Light"/>
            </a:endParaRPr>
          </a:p>
        </p:txBody>
      </p:sp>
      <p:cxnSp>
        <p:nvCxnSpPr>
          <p:cNvPr id="136" name="Google Shape;136;p25"/>
          <p:cNvCxnSpPr/>
          <p:nvPr/>
        </p:nvCxnSpPr>
        <p:spPr>
          <a:xfrm>
            <a:off x="1784400" y="4213750"/>
            <a:ext cx="0" cy="727800"/>
          </a:xfrm>
          <a:prstGeom prst="straightConnector1">
            <a:avLst/>
          </a:prstGeom>
          <a:noFill/>
          <a:ln cap="flat" cmpd="sng" w="19050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7" name="Google Shape;137;p25"/>
          <p:cNvSpPr txBox="1"/>
          <p:nvPr>
            <p:ph idx="1" type="subTitle"/>
          </p:nvPr>
        </p:nvSpPr>
        <p:spPr>
          <a:xfrm>
            <a:off x="3340375" y="4181350"/>
            <a:ext cx="1701300" cy="7926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SzPts val="935"/>
              <a:buNone/>
            </a:pPr>
            <a:r>
              <a:rPr lang="ru" sz="1700">
                <a:solidFill>
                  <a:srgbClr val="0000FF"/>
                </a:solidFill>
                <a:latin typeface="Oswald Medium"/>
                <a:ea typeface="Oswald Medium"/>
                <a:cs typeface="Oswald Medium"/>
                <a:sym typeface="Oswald Medium"/>
              </a:rPr>
              <a:t>100+ моделей</a:t>
            </a:r>
            <a:endParaRPr sz="1700">
              <a:solidFill>
                <a:srgbClr val="0000FF"/>
              </a:solidFill>
              <a:latin typeface="Oswald Medium"/>
              <a:ea typeface="Oswald Medium"/>
              <a:cs typeface="Oswald Medium"/>
              <a:sym typeface="Oswald Medium"/>
            </a:endParaRPr>
          </a:p>
          <a:p>
            <a:pPr indent="0" lvl="0" marL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SzPts val="935"/>
              <a:buNone/>
            </a:pPr>
            <a:r>
              <a:rPr lang="ru" sz="1091">
                <a:solidFill>
                  <a:schemeClr val="lt1"/>
                </a:solidFill>
                <a:latin typeface="Oswald Light"/>
                <a:ea typeface="Oswald Light"/>
                <a:cs typeface="Oswald Light"/>
                <a:sym typeface="Oswald Light"/>
              </a:rPr>
              <a:t>Поддерживаемые модели</a:t>
            </a:r>
            <a:endParaRPr sz="1091">
              <a:solidFill>
                <a:schemeClr val="lt1"/>
              </a:solidFill>
              <a:latin typeface="Oswald Light"/>
              <a:ea typeface="Oswald Light"/>
              <a:cs typeface="Oswald Light"/>
              <a:sym typeface="Oswald Light"/>
            </a:endParaRPr>
          </a:p>
          <a:p>
            <a:pPr indent="0" lvl="0" marL="0" rtl="0" algn="l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SzPts val="935"/>
              <a:buNone/>
            </a:pPr>
            <a:r>
              <a:rPr lang="ru" sz="1091">
                <a:solidFill>
                  <a:schemeClr val="lt1"/>
                </a:solidFill>
                <a:latin typeface="Oswald Light"/>
                <a:ea typeface="Oswald Light"/>
                <a:cs typeface="Oswald Light"/>
                <a:sym typeface="Oswald Light"/>
              </a:rPr>
              <a:t>приборов учет</a:t>
            </a:r>
            <a:endParaRPr sz="1091">
              <a:solidFill>
                <a:schemeClr val="lt1"/>
              </a:solidFill>
              <a:latin typeface="Oswald Light"/>
              <a:ea typeface="Oswald Light"/>
              <a:cs typeface="Oswald Light"/>
              <a:sym typeface="Oswald Light"/>
            </a:endParaRPr>
          </a:p>
        </p:txBody>
      </p:sp>
      <p:cxnSp>
        <p:nvCxnSpPr>
          <p:cNvPr id="138" name="Google Shape;138;p25"/>
          <p:cNvCxnSpPr/>
          <p:nvPr/>
        </p:nvCxnSpPr>
        <p:spPr>
          <a:xfrm>
            <a:off x="3299675" y="4213750"/>
            <a:ext cx="0" cy="727800"/>
          </a:xfrm>
          <a:prstGeom prst="straightConnector1">
            <a:avLst/>
          </a:prstGeom>
          <a:noFill/>
          <a:ln cap="flat" cmpd="sng" w="19050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4"/>
          <p:cNvSpPr txBox="1"/>
          <p:nvPr/>
        </p:nvSpPr>
        <p:spPr>
          <a:xfrm>
            <a:off x="309600" y="323288"/>
            <a:ext cx="8524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Умный город - Графики</a:t>
            </a:r>
            <a:endParaRPr sz="2000">
              <a:solidFill>
                <a:srgbClr val="0B5394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209" name="Google Shape;209;p34"/>
          <p:cNvSpPr txBox="1"/>
          <p:nvPr/>
        </p:nvSpPr>
        <p:spPr>
          <a:xfrm>
            <a:off x="309600" y="1749750"/>
            <a:ext cx="3255000" cy="79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Функциональные графики по ранее </a:t>
            </a: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заданным</a:t>
            </a: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 метрикам с возможностью выбора периода и фиксации параметра на графике.</a:t>
            </a:r>
            <a:endParaRPr sz="1200">
              <a:solidFill>
                <a:srgbClr val="0B5394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10" name="Google Shape;210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85400" y="1022127"/>
            <a:ext cx="5458601" cy="33716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lt1"/>
        </a:solidFill>
      </p:bgPr>
    </p:bg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5"/>
          <p:cNvSpPr txBox="1"/>
          <p:nvPr/>
        </p:nvSpPr>
        <p:spPr>
          <a:xfrm>
            <a:off x="309600" y="323288"/>
            <a:ext cx="8524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Умный город - </a:t>
            </a: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Мониторинг нештатных ситуаций и уведомления</a:t>
            </a:r>
            <a:endParaRPr sz="2000">
              <a:solidFill>
                <a:srgbClr val="0B5394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216" name="Google Shape;216;p35"/>
          <p:cNvSpPr txBox="1"/>
          <p:nvPr/>
        </p:nvSpPr>
        <p:spPr>
          <a:xfrm>
            <a:off x="309600" y="1749750"/>
            <a:ext cx="3255000" cy="121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С помощью назначения триггеров, платформа позволит отслеживать  аварии и нештатные ситуации. Триггер можно задать на любую метрику, уведомления при сработке будет приходить в платформу, телеграмм и электронную почту.</a:t>
            </a:r>
            <a:endParaRPr sz="1200">
              <a:solidFill>
                <a:srgbClr val="0B5394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17" name="Google Shape;217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85400" y="1022127"/>
            <a:ext cx="5458601" cy="3371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35"/>
          <p:cNvPicPr preferRelativeResize="0"/>
          <p:nvPr/>
        </p:nvPicPr>
        <p:blipFill rotWithShape="1">
          <a:blip r:embed="rId4">
            <a:alphaModFix/>
          </a:blip>
          <a:srcRect b="588" l="3529" r="4803" t="1304"/>
          <a:stretch/>
        </p:blipFill>
        <p:spPr>
          <a:xfrm>
            <a:off x="3737500" y="1064500"/>
            <a:ext cx="1646275" cy="3439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6"/>
          <p:cNvSpPr txBox="1"/>
          <p:nvPr/>
        </p:nvSpPr>
        <p:spPr>
          <a:xfrm>
            <a:off x="309600" y="323288"/>
            <a:ext cx="8524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Умный город - Конструктор отчетов</a:t>
            </a:r>
            <a:endParaRPr sz="2000">
              <a:solidFill>
                <a:srgbClr val="0B5394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224" name="Google Shape;224;p36"/>
          <p:cNvSpPr txBox="1"/>
          <p:nvPr/>
        </p:nvSpPr>
        <p:spPr>
          <a:xfrm>
            <a:off x="309600" y="1749750"/>
            <a:ext cx="3255000" cy="79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Конструктор отчетов позволит сформировать шаблон по форме ресурсоснабжающей организации или иного заказчика.</a:t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25" name="Google Shape;225;p36"/>
          <p:cNvPicPr preferRelativeResize="0"/>
          <p:nvPr/>
        </p:nvPicPr>
        <p:blipFill rotWithShape="1">
          <a:blip r:embed="rId3">
            <a:alphaModFix/>
          </a:blip>
          <a:srcRect b="0" l="1858" r="1858" t="0"/>
          <a:stretch/>
        </p:blipFill>
        <p:spPr>
          <a:xfrm>
            <a:off x="3685400" y="1022127"/>
            <a:ext cx="5458601" cy="3371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7"/>
          <p:cNvSpPr txBox="1"/>
          <p:nvPr/>
        </p:nvSpPr>
        <p:spPr>
          <a:xfrm>
            <a:off x="309600" y="323288"/>
            <a:ext cx="8524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Умный город - Отчет</a:t>
            </a:r>
            <a:endParaRPr sz="2000">
              <a:solidFill>
                <a:srgbClr val="0B5394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231" name="Google Shape;231;p37"/>
          <p:cNvSpPr txBox="1"/>
          <p:nvPr/>
        </p:nvSpPr>
        <p:spPr>
          <a:xfrm>
            <a:off x="309600" y="1749750"/>
            <a:ext cx="3255000" cy="5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Платформа формирует отчеты в формате XLSX по ранее </a:t>
            </a: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заданному</a:t>
            </a: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 шаблону.</a:t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32" name="Google Shape;232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85400" y="484337"/>
            <a:ext cx="5458601" cy="3990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lt1"/>
        </a:solidFill>
      </p:bgPr>
    </p:bg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8"/>
          <p:cNvSpPr txBox="1"/>
          <p:nvPr/>
        </p:nvSpPr>
        <p:spPr>
          <a:xfrm>
            <a:off x="309600" y="323288"/>
            <a:ext cx="8524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Умный город - Управление исполнительными механизмами</a:t>
            </a:r>
            <a:endParaRPr sz="2000">
              <a:solidFill>
                <a:srgbClr val="0B5394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238" name="Google Shape;238;p38"/>
          <p:cNvSpPr txBox="1"/>
          <p:nvPr/>
        </p:nvSpPr>
        <p:spPr>
          <a:xfrm>
            <a:off x="309600" y="1749750"/>
            <a:ext cx="3255000" cy="10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Функция позволяет удаленно управлять исполнительными механизмами </a:t>
            </a: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подключенными</a:t>
            </a: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 к платформе - это может быть разного рода реле, шлагбаумы и т.д.</a:t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39" name="Google Shape;239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85400" y="1022127"/>
            <a:ext cx="5458601" cy="33716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9"/>
          <p:cNvSpPr txBox="1"/>
          <p:nvPr/>
        </p:nvSpPr>
        <p:spPr>
          <a:xfrm>
            <a:off x="309600" y="323288"/>
            <a:ext cx="8524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Умный город - </a:t>
            </a: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API для интеграции со сторонними сервисами</a:t>
            </a:r>
            <a:endParaRPr sz="2000">
              <a:solidFill>
                <a:srgbClr val="0B5394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245" name="Google Shape;245;p39"/>
          <p:cNvSpPr txBox="1"/>
          <p:nvPr/>
        </p:nvSpPr>
        <p:spPr>
          <a:xfrm>
            <a:off x="309600" y="1749750"/>
            <a:ext cx="3255000" cy="5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Открытое API позволит интегрировать платформу со сторонними приложениями.</a:t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46" name="Google Shape;246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85400" y="1022127"/>
            <a:ext cx="5458601" cy="33716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Google Shape;251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050" y="57200"/>
            <a:ext cx="1336200" cy="369675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40"/>
          <p:cNvSpPr txBox="1"/>
          <p:nvPr/>
        </p:nvSpPr>
        <p:spPr>
          <a:xfrm>
            <a:off x="302975" y="364000"/>
            <a:ext cx="41856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000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Опыт компании Интерсвязь</a:t>
            </a:r>
            <a:endParaRPr b="1" sz="2000">
              <a:solidFill>
                <a:srgbClr val="0B5394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53" name="Google Shape;253;p40"/>
          <p:cNvPicPr preferRelativeResize="0"/>
          <p:nvPr/>
        </p:nvPicPr>
        <p:blipFill rotWithShape="1">
          <a:blip r:embed="rId4">
            <a:alphaModFix/>
          </a:blip>
          <a:srcRect b="803" l="0" r="24311" t="0"/>
          <a:stretch/>
        </p:blipFill>
        <p:spPr>
          <a:xfrm>
            <a:off x="4488725" y="0"/>
            <a:ext cx="4655275" cy="510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40"/>
          <p:cNvPicPr preferRelativeResize="0"/>
          <p:nvPr/>
        </p:nvPicPr>
        <p:blipFill rotWithShape="1">
          <a:blip r:embed="rId5">
            <a:alphaModFix/>
          </a:blip>
          <a:srcRect b="0" l="25200" r="25200" t="0"/>
          <a:stretch/>
        </p:blipFill>
        <p:spPr>
          <a:xfrm>
            <a:off x="4488725" y="0"/>
            <a:ext cx="4655275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40"/>
          <p:cNvSpPr txBox="1"/>
          <p:nvPr/>
        </p:nvSpPr>
        <p:spPr>
          <a:xfrm>
            <a:off x="302975" y="1009000"/>
            <a:ext cx="3710700" cy="1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300">
                <a:solidFill>
                  <a:schemeClr val="dk1"/>
                </a:solidFill>
                <a:latin typeface="Oswald Medium"/>
                <a:ea typeface="Oswald Medium"/>
                <a:cs typeface="Oswald Medium"/>
                <a:sym typeface="Oswald Medium"/>
              </a:rPr>
              <a:t>Более 50 УК и ТСЖ пользуются облачной платформой и ежедневно передают показания с 3 866 приборов учета </a:t>
            </a:r>
            <a:endParaRPr sz="1300">
              <a:solidFill>
                <a:schemeClr val="dk1"/>
              </a:solidFill>
              <a:latin typeface="Oswald Medium"/>
              <a:ea typeface="Oswald Medium"/>
              <a:cs typeface="Oswald Medium"/>
              <a:sym typeface="Oswald Mediu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Oswald Medium"/>
              <a:ea typeface="Oswald Medium"/>
              <a:cs typeface="Oswald Medium"/>
              <a:sym typeface="Oswald Medium"/>
            </a:endParaRPr>
          </a:p>
        </p:txBody>
      </p:sp>
      <p:pic>
        <p:nvPicPr>
          <p:cNvPr id="256" name="Google Shape;256;p4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8250" y="1927175"/>
            <a:ext cx="3219576" cy="3053949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40"/>
          <p:cNvSpPr/>
          <p:nvPr/>
        </p:nvSpPr>
        <p:spPr>
          <a:xfrm>
            <a:off x="2500550" y="2242500"/>
            <a:ext cx="115800" cy="1335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40"/>
          <p:cNvSpPr txBox="1"/>
          <p:nvPr/>
        </p:nvSpPr>
        <p:spPr>
          <a:xfrm>
            <a:off x="2471750" y="2132250"/>
            <a:ext cx="2334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100">
                <a:latin typeface="Montserrat"/>
                <a:ea typeface="Montserrat"/>
                <a:cs typeface="Montserrat"/>
                <a:sym typeface="Montserrat"/>
              </a:rPr>
              <a:t>3</a:t>
            </a:r>
            <a:endParaRPr sz="11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1"/>
          <p:cNvSpPr txBox="1"/>
          <p:nvPr/>
        </p:nvSpPr>
        <p:spPr>
          <a:xfrm>
            <a:off x="309600" y="877400"/>
            <a:ext cx="4059600" cy="359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swald"/>
              <a:ea typeface="Oswald"/>
              <a:cs typeface="Oswald"/>
              <a:sym typeface="Oswald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400"/>
              <a:buFont typeface="Oswald Medium"/>
              <a:buAutoNum type="arabicPeriod"/>
            </a:pPr>
            <a:r>
              <a:rPr lang="ru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Снижение эксплуатационных расходов</a:t>
            </a:r>
            <a:endParaRPr>
              <a:solidFill>
                <a:srgbClr val="0B5394"/>
              </a:solidFill>
              <a:latin typeface="Oswald Medium"/>
              <a:ea typeface="Oswald Medium"/>
              <a:cs typeface="Oswald Medium"/>
              <a:sym typeface="Oswald Medium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  <a:highlight>
                  <a:schemeClr val="lt1"/>
                </a:highlight>
                <a:latin typeface="Oswald Light"/>
                <a:ea typeface="Oswald Light"/>
                <a:cs typeface="Oswald Light"/>
                <a:sym typeface="Oswald Light"/>
              </a:rPr>
              <a:t>снижается необходимость постоянного ручного съема показаний, а также появляется механизм удаленной диагностики приборов учета</a:t>
            </a:r>
            <a:endParaRPr>
              <a:solidFill>
                <a:srgbClr val="0B5394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400"/>
              <a:buFont typeface="Oswald Medium"/>
              <a:buAutoNum type="arabicPeriod"/>
            </a:pPr>
            <a:r>
              <a:rPr lang="ru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Автоматический сбор показаний</a:t>
            </a:r>
            <a:endParaRPr>
              <a:solidFill>
                <a:srgbClr val="0B5394"/>
              </a:solidFill>
              <a:latin typeface="Oswald Medium"/>
              <a:ea typeface="Oswald Medium"/>
              <a:cs typeface="Oswald Medium"/>
              <a:sym typeface="Oswald Medium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highlight>
                  <a:schemeClr val="lt1"/>
                </a:highlight>
                <a:latin typeface="Oswald Light"/>
                <a:ea typeface="Oswald Light"/>
                <a:cs typeface="Oswald Light"/>
                <a:sym typeface="Oswald Light"/>
              </a:rPr>
              <a:t>показания с приборов учета будут автоматически передаваться в платформу</a:t>
            </a:r>
            <a:r>
              <a:rPr lang="ru" sz="1200">
                <a:solidFill>
                  <a:schemeClr val="dk1"/>
                </a:solidFill>
                <a:highlight>
                  <a:schemeClr val="lt1"/>
                </a:highlight>
                <a:latin typeface="Oswald Light"/>
                <a:ea typeface="Oswald Light"/>
                <a:cs typeface="Oswald Light"/>
                <a:sym typeface="Oswald Light"/>
              </a:rPr>
              <a:t> </a:t>
            </a:r>
            <a:endParaRPr sz="1200">
              <a:solidFill>
                <a:schemeClr val="dk1"/>
              </a:solidFill>
              <a:highlight>
                <a:schemeClr val="lt1"/>
              </a:highlight>
              <a:latin typeface="Oswald Light"/>
              <a:ea typeface="Oswald Light"/>
              <a:cs typeface="Oswald Light"/>
              <a:sym typeface="Oswald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400"/>
              <a:buFont typeface="Oswald Medium"/>
              <a:buAutoNum type="arabicPeriod"/>
            </a:pPr>
            <a:r>
              <a:rPr lang="ru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Автоматизация формирования отчетов</a:t>
            </a:r>
            <a:endParaRPr>
              <a:solidFill>
                <a:srgbClr val="0B5394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  <a:highlight>
                  <a:schemeClr val="lt1"/>
                </a:highlight>
                <a:latin typeface="Oswald Light"/>
                <a:ea typeface="Oswald Light"/>
                <a:cs typeface="Oswald Light"/>
                <a:sym typeface="Oswald Light"/>
              </a:rPr>
              <a:t>автоматическое формирование отчетов снизит риск ошибок </a:t>
            </a:r>
            <a:endParaRPr>
              <a:solidFill>
                <a:srgbClr val="0B5394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highlight>
                <a:schemeClr val="lt1"/>
              </a:highlight>
              <a:latin typeface="Oswald Light"/>
              <a:ea typeface="Oswald Light"/>
              <a:cs typeface="Oswald Light"/>
              <a:sym typeface="Oswald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400"/>
              <a:buFont typeface="Oswald Medium"/>
              <a:buAutoNum type="arabicPeriod"/>
            </a:pPr>
            <a:r>
              <a:rPr lang="ru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Полноценный контроль за ресурсами и нештатными ситуациями/ авариями</a:t>
            </a:r>
            <a:endParaRPr sz="1200">
              <a:solidFill>
                <a:srgbClr val="0B5394"/>
              </a:solidFill>
              <a:highlight>
                <a:schemeClr val="lt1"/>
              </a:highlight>
              <a:latin typeface="Oswald"/>
              <a:ea typeface="Oswald"/>
              <a:cs typeface="Oswald"/>
              <a:sym typeface="Oswald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highlight>
                  <a:schemeClr val="lt1"/>
                </a:highlight>
                <a:latin typeface="Oswald Light"/>
                <a:ea typeface="Oswald Light"/>
                <a:cs typeface="Oswald Light"/>
                <a:sym typeface="Oswald Light"/>
              </a:rPr>
              <a:t>благодаря настроенным триггерам, можно получать своевременную информацию о состоянии прибора учета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64" name="Google Shape;264;p41"/>
          <p:cNvSpPr txBox="1"/>
          <p:nvPr/>
        </p:nvSpPr>
        <p:spPr>
          <a:xfrm>
            <a:off x="309600" y="323288"/>
            <a:ext cx="8524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Умный город - для управляющей компании</a:t>
            </a:r>
            <a:endParaRPr sz="2400">
              <a:solidFill>
                <a:srgbClr val="0B5394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pic>
        <p:nvPicPr>
          <p:cNvPr id="265" name="Google Shape;265;p41"/>
          <p:cNvPicPr preferRelativeResize="0"/>
          <p:nvPr/>
        </p:nvPicPr>
        <p:blipFill rotWithShape="1">
          <a:blip r:embed="rId3">
            <a:alphaModFix/>
          </a:blip>
          <a:srcRect b="11736" l="0" r="0" t="7987"/>
          <a:stretch/>
        </p:blipFill>
        <p:spPr>
          <a:xfrm>
            <a:off x="4931175" y="1047750"/>
            <a:ext cx="3808925" cy="3057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2"/>
          <p:cNvSpPr txBox="1"/>
          <p:nvPr/>
        </p:nvSpPr>
        <p:spPr>
          <a:xfrm>
            <a:off x="309600" y="1029800"/>
            <a:ext cx="4059600" cy="365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400"/>
              <a:buFont typeface="Oswald Medium"/>
              <a:buAutoNum type="arabicPeriod"/>
            </a:pPr>
            <a:r>
              <a:rPr lang="ru">
                <a:solidFill>
                  <a:srgbClr val="0B5394"/>
                </a:solidFill>
                <a:latin typeface="Oswald Medium"/>
                <a:ea typeface="Oswald Medium"/>
                <a:cs typeface="Oswald Medium"/>
                <a:sym typeface="Oswald Medium"/>
              </a:rPr>
              <a:t>Взаимовыгодное сотрудничество с управляющими компаниями</a:t>
            </a:r>
            <a:endParaRPr>
              <a:solidFill>
                <a:srgbClr val="0B5394"/>
              </a:solidFill>
              <a:latin typeface="Oswald Medium"/>
              <a:ea typeface="Oswald Medium"/>
              <a:cs typeface="Oswald Medium"/>
              <a:sym typeface="Oswald Medium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highlight>
                  <a:schemeClr val="lt1"/>
                </a:highlight>
                <a:latin typeface="Oswald Light"/>
                <a:ea typeface="Oswald Light"/>
                <a:cs typeface="Oswald Light"/>
                <a:sym typeface="Oswald Light"/>
              </a:rPr>
              <a:t>открытие дополнительного направления бизнеса  и улучшение взаимоотношений с управляющими компаниями</a:t>
            </a:r>
            <a:endParaRPr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400"/>
              <a:buFont typeface="Oswald Medium"/>
              <a:buAutoNum type="arabicPeriod"/>
            </a:pPr>
            <a:r>
              <a:rPr lang="ru">
                <a:solidFill>
                  <a:srgbClr val="0B5394"/>
                </a:solidFill>
                <a:latin typeface="Oswald Medium"/>
                <a:ea typeface="Oswald Medium"/>
                <a:cs typeface="Oswald Medium"/>
                <a:sym typeface="Oswald Medium"/>
              </a:rPr>
              <a:t>Администрирование клиентов</a:t>
            </a:r>
            <a:endParaRPr>
              <a:solidFill>
                <a:srgbClr val="0B5394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highlight>
                  <a:schemeClr val="lt1"/>
                </a:highlight>
                <a:latin typeface="Oswald Light"/>
                <a:ea typeface="Oswald Light"/>
                <a:cs typeface="Oswald Light"/>
                <a:sym typeface="Oswald Light"/>
              </a:rPr>
              <a:t>платформа позволяет создавать и настраивать учетные записи, а открытое APi позволяет связать ее с биллингом и контролировать оплату </a:t>
            </a:r>
            <a:endParaRPr sz="1200">
              <a:solidFill>
                <a:schemeClr val="dk1"/>
              </a:solidFill>
              <a:highlight>
                <a:schemeClr val="lt1"/>
              </a:highlight>
              <a:latin typeface="Oswald Light"/>
              <a:ea typeface="Oswald Light"/>
              <a:cs typeface="Oswald Light"/>
              <a:sym typeface="Oswald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400"/>
              <a:buFont typeface="Oswald Medium"/>
              <a:buAutoNum type="arabicPeriod"/>
            </a:pPr>
            <a:r>
              <a:rPr lang="ru">
                <a:solidFill>
                  <a:srgbClr val="0B5394"/>
                </a:solidFill>
                <a:latin typeface="Oswald Medium"/>
                <a:ea typeface="Oswald Medium"/>
                <a:cs typeface="Oswald Medium"/>
                <a:sym typeface="Oswald Medium"/>
              </a:rPr>
              <a:t>Техническая поддержка</a:t>
            </a:r>
            <a:endParaRPr>
              <a:solidFill>
                <a:schemeClr val="dk1"/>
              </a:solidFill>
              <a:latin typeface="Oswald Medium"/>
              <a:ea typeface="Oswald Medium"/>
              <a:cs typeface="Oswald Medium"/>
              <a:sym typeface="Oswald Medium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highlight>
                  <a:schemeClr val="lt1"/>
                </a:highlight>
                <a:latin typeface="Oswald Light"/>
                <a:ea typeface="Oswald Light"/>
                <a:cs typeface="Oswald Light"/>
                <a:sym typeface="Oswald Light"/>
              </a:rPr>
              <a:t>высококвалифицированные специалисты  обеспечат постоянную поддержку и помощь в запуске проектов</a:t>
            </a:r>
            <a:endParaRPr sz="1200">
              <a:solidFill>
                <a:schemeClr val="dk1"/>
              </a:solidFill>
              <a:highlight>
                <a:schemeClr val="lt1"/>
              </a:highlight>
              <a:latin typeface="Oswald Light"/>
              <a:ea typeface="Oswald Light"/>
              <a:cs typeface="Oswald Light"/>
              <a:sym typeface="Oswald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highlight>
                <a:schemeClr val="lt1"/>
              </a:highlight>
              <a:latin typeface="Oswald Light"/>
              <a:ea typeface="Oswald Light"/>
              <a:cs typeface="Oswald Light"/>
              <a:sym typeface="Oswald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400"/>
              <a:buFont typeface="Oswald Medium"/>
              <a:buAutoNum type="arabicPeriod"/>
            </a:pPr>
            <a:r>
              <a:rPr lang="ru">
                <a:solidFill>
                  <a:srgbClr val="0B5394"/>
                </a:solidFill>
                <a:latin typeface="Oswald Medium"/>
                <a:ea typeface="Oswald Medium"/>
                <a:cs typeface="Oswald Medium"/>
                <a:sym typeface="Oswald Medium"/>
              </a:rPr>
              <a:t>White label</a:t>
            </a:r>
            <a:endParaRPr sz="1200">
              <a:solidFill>
                <a:srgbClr val="0B5394"/>
              </a:solidFill>
              <a:highlight>
                <a:schemeClr val="lt1"/>
              </a:highlight>
              <a:latin typeface="Oswald"/>
              <a:ea typeface="Oswald"/>
              <a:cs typeface="Oswald"/>
              <a:sym typeface="Oswald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highlight>
                  <a:schemeClr val="lt1"/>
                </a:highlight>
                <a:latin typeface="Oswald Light"/>
                <a:ea typeface="Oswald Light"/>
                <a:cs typeface="Oswald Light"/>
                <a:sym typeface="Oswald Light"/>
              </a:rPr>
              <a:t>Брендирование платформы, отдельная точка доступа с домена компании интегратора. 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71" name="Google Shape;271;p42"/>
          <p:cNvSpPr txBox="1"/>
          <p:nvPr/>
        </p:nvSpPr>
        <p:spPr>
          <a:xfrm>
            <a:off x="309600" y="323288"/>
            <a:ext cx="8524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Умный город - решение для интеграторов</a:t>
            </a:r>
            <a:endParaRPr sz="2400">
              <a:solidFill>
                <a:srgbClr val="0B5394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pic>
        <p:nvPicPr>
          <p:cNvPr descr="page4image62804864" id="272" name="Google Shape;272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4000" y="801188"/>
            <a:ext cx="4160516" cy="3961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3"/>
          <p:cNvSpPr txBox="1"/>
          <p:nvPr/>
        </p:nvSpPr>
        <p:spPr>
          <a:xfrm>
            <a:off x="309600" y="323288"/>
            <a:ext cx="8524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Решение для интеграторов - Администрирование</a:t>
            </a:r>
            <a:endParaRPr sz="2000">
              <a:solidFill>
                <a:srgbClr val="0B5394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278" name="Google Shape;278;p43"/>
          <p:cNvSpPr txBox="1"/>
          <p:nvPr/>
        </p:nvSpPr>
        <p:spPr>
          <a:xfrm>
            <a:off x="309600" y="1749750"/>
            <a:ext cx="3255000" cy="79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Панель </a:t>
            </a: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администратора</a:t>
            </a: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 позволяет создавать управляющие компании, добавлять приборы учета и управлять расчетами</a:t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79" name="Google Shape;279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85400" y="1022127"/>
            <a:ext cx="5458601" cy="33716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050" y="57200"/>
            <a:ext cx="1336200" cy="369675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6"/>
          <p:cNvSpPr txBox="1"/>
          <p:nvPr/>
        </p:nvSpPr>
        <p:spPr>
          <a:xfrm>
            <a:off x="302975" y="516400"/>
            <a:ext cx="41856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000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Проблемы</a:t>
            </a:r>
            <a:r>
              <a:rPr b="1" lang="ru" sz="2000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 у</a:t>
            </a:r>
            <a:r>
              <a:rPr b="1" lang="ru" sz="2000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правляющих компаний </a:t>
            </a:r>
            <a:endParaRPr b="1" sz="2000">
              <a:solidFill>
                <a:srgbClr val="0B5394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45" name="Google Shape;145;p26"/>
          <p:cNvPicPr preferRelativeResize="0"/>
          <p:nvPr/>
        </p:nvPicPr>
        <p:blipFill rotWithShape="1">
          <a:blip r:embed="rId4">
            <a:alphaModFix/>
          </a:blip>
          <a:srcRect b="803" l="0" r="24311" t="0"/>
          <a:stretch/>
        </p:blipFill>
        <p:spPr>
          <a:xfrm>
            <a:off x="4488725" y="0"/>
            <a:ext cx="4655275" cy="5102175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6"/>
          <p:cNvSpPr txBox="1"/>
          <p:nvPr/>
        </p:nvSpPr>
        <p:spPr>
          <a:xfrm>
            <a:off x="292400" y="1507350"/>
            <a:ext cx="39624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400"/>
              <a:buFont typeface="Oswald"/>
              <a:buAutoNum type="arabicPeriod"/>
            </a:pPr>
            <a:r>
              <a:rPr lang="ru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Большое количество приборов учета</a:t>
            </a:r>
            <a:endParaRPr>
              <a:solidFill>
                <a:srgbClr val="0B5394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rgbClr val="212121"/>
                </a:solidFill>
                <a:latin typeface="Oswald Light"/>
                <a:ea typeface="Oswald Light"/>
                <a:cs typeface="Oswald Light"/>
                <a:sym typeface="Oswald Light"/>
              </a:rPr>
              <a:t>ежемесячная необходимость обхода приборов учета и снятия показаний</a:t>
            </a:r>
            <a:endParaRPr sz="1200">
              <a:solidFill>
                <a:srgbClr val="212121"/>
              </a:solidFill>
              <a:latin typeface="Oswald Light"/>
              <a:ea typeface="Oswald Light"/>
              <a:cs typeface="Oswald Light"/>
              <a:sym typeface="Oswald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400"/>
              <a:buFont typeface="Oswald"/>
              <a:buAutoNum type="arabicPeriod"/>
            </a:pPr>
            <a:r>
              <a:rPr lang="ru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Большой объем  ручных расчетов</a:t>
            </a:r>
            <a:r>
              <a:rPr lang="ru" sz="1600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endParaRPr sz="1600">
              <a:solidFill>
                <a:srgbClr val="0B5394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rgbClr val="212121"/>
                </a:solidFill>
                <a:latin typeface="Oswald Light"/>
                <a:ea typeface="Oswald Light"/>
                <a:cs typeface="Oswald Light"/>
                <a:sym typeface="Oswald Light"/>
              </a:rPr>
              <a:t>формирование отчетов по показаниям с приборов учета</a:t>
            </a:r>
            <a:endParaRPr sz="1600">
              <a:latin typeface="Oswald"/>
              <a:ea typeface="Oswald"/>
              <a:cs typeface="Oswald"/>
              <a:sym typeface="Oswald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400"/>
              <a:buFont typeface="Oswald"/>
              <a:buAutoNum type="arabicPeriod"/>
            </a:pPr>
            <a:r>
              <a:rPr lang="ru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Н</a:t>
            </a:r>
            <a:r>
              <a:rPr lang="ru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едостоверная и несвоевременная информация </a:t>
            </a:r>
            <a:endParaRPr>
              <a:solidFill>
                <a:srgbClr val="0B5394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rgbClr val="212121"/>
                </a:solidFill>
                <a:latin typeface="Oswald Light"/>
                <a:ea typeface="Oswald Light"/>
                <a:cs typeface="Oswald Light"/>
                <a:sym typeface="Oswald Light"/>
              </a:rPr>
              <a:t>ввиду большого объема приборов учета  и ручного сбора показаний</a:t>
            </a:r>
            <a:endParaRPr sz="1600">
              <a:latin typeface="Oswald"/>
              <a:ea typeface="Oswald"/>
              <a:cs typeface="Oswald"/>
              <a:sym typeface="Oswald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400"/>
              <a:buFont typeface="Oswald"/>
              <a:buAutoNum type="arabicPeriod"/>
            </a:pPr>
            <a:r>
              <a:rPr lang="ru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Полное </a:t>
            </a:r>
            <a:r>
              <a:rPr lang="ru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отсутствие</a:t>
            </a:r>
            <a:r>
              <a:rPr lang="ru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 автоматизации операционной деятельности</a:t>
            </a:r>
            <a:endParaRPr>
              <a:solidFill>
                <a:srgbClr val="0B5394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rgbClr val="212121"/>
                </a:solidFill>
                <a:latin typeface="Oswald Light"/>
                <a:ea typeface="Oswald Light"/>
                <a:cs typeface="Oswald Light"/>
                <a:sym typeface="Oswald Light"/>
              </a:rPr>
              <a:t>большие </a:t>
            </a:r>
            <a:r>
              <a:rPr lang="ru" sz="1200">
                <a:solidFill>
                  <a:srgbClr val="212121"/>
                </a:solidFill>
                <a:latin typeface="Oswald Light"/>
                <a:ea typeface="Oswald Light"/>
                <a:cs typeface="Oswald Light"/>
                <a:sym typeface="Oswald Light"/>
              </a:rPr>
              <a:t>эксплуатационные</a:t>
            </a:r>
            <a:r>
              <a:rPr lang="ru" sz="1200">
                <a:solidFill>
                  <a:srgbClr val="212121"/>
                </a:solidFill>
                <a:latin typeface="Oswald Light"/>
                <a:ea typeface="Oswald Light"/>
                <a:cs typeface="Oswald Light"/>
                <a:sym typeface="Oswald Light"/>
              </a:rPr>
              <a:t> издержки на обход приборов учета</a:t>
            </a:r>
            <a:endParaRPr sz="1200">
              <a:solidFill>
                <a:srgbClr val="212121"/>
              </a:solidFill>
              <a:latin typeface="Oswald Light"/>
              <a:ea typeface="Oswald Light"/>
              <a:cs typeface="Oswald Light"/>
              <a:sym typeface="Oswald Light"/>
            </a:endParaRPr>
          </a:p>
        </p:txBody>
      </p:sp>
      <p:pic>
        <p:nvPicPr>
          <p:cNvPr id="147" name="Google Shape;147;p26"/>
          <p:cNvPicPr preferRelativeResize="0"/>
          <p:nvPr/>
        </p:nvPicPr>
        <p:blipFill rotWithShape="1">
          <a:blip r:embed="rId5">
            <a:alphaModFix/>
          </a:blip>
          <a:srcRect b="0" l="0" r="32065" t="0"/>
          <a:stretch/>
        </p:blipFill>
        <p:spPr>
          <a:xfrm>
            <a:off x="4488725" y="0"/>
            <a:ext cx="46552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26"/>
          <p:cNvSpPr txBox="1"/>
          <p:nvPr/>
        </p:nvSpPr>
        <p:spPr>
          <a:xfrm>
            <a:off x="418250" y="1041150"/>
            <a:ext cx="3710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4"/>
          <p:cNvSpPr txBox="1"/>
          <p:nvPr/>
        </p:nvSpPr>
        <p:spPr>
          <a:xfrm>
            <a:off x="309600" y="323288"/>
            <a:ext cx="8524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Решение для интеграторов - </a:t>
            </a: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Персонализация</a:t>
            </a:r>
            <a:endParaRPr sz="2000">
              <a:solidFill>
                <a:srgbClr val="0B5394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285" name="Google Shape;285;p44"/>
          <p:cNvSpPr txBox="1"/>
          <p:nvPr/>
        </p:nvSpPr>
        <p:spPr>
          <a:xfrm>
            <a:off x="309600" y="1749750"/>
            <a:ext cx="3255000" cy="79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Персонализация </a:t>
            </a: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позволяет</a:t>
            </a: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 брендировать платформу в свой корпоративный стиль, указать свои контактные данные и логотип</a:t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86" name="Google Shape;286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85400" y="1022127"/>
            <a:ext cx="5458601" cy="33716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5"/>
          <p:cNvSpPr txBox="1"/>
          <p:nvPr/>
        </p:nvSpPr>
        <p:spPr>
          <a:xfrm>
            <a:off x="309600" y="323288"/>
            <a:ext cx="8524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Решение для интеграторов - </a:t>
            </a: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Весь функционал платформы Умный город</a:t>
            </a:r>
            <a:endParaRPr sz="2000">
              <a:solidFill>
                <a:srgbClr val="0B5394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292" name="Google Shape;292;p45"/>
          <p:cNvSpPr txBox="1"/>
          <p:nvPr/>
        </p:nvSpPr>
        <p:spPr>
          <a:xfrm>
            <a:off x="309600" y="1749750"/>
            <a:ext cx="3255000" cy="116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Решение для интегратора имеет полный функционал, который со временем дорабатывается и </a:t>
            </a: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обновляется</a:t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93" name="Google Shape;293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85400" y="1022127"/>
            <a:ext cx="5458601" cy="33716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6"/>
          <p:cNvSpPr txBox="1"/>
          <p:nvPr/>
        </p:nvSpPr>
        <p:spPr>
          <a:xfrm>
            <a:off x="309600" y="323288"/>
            <a:ext cx="8524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Платформа позволяет организовать диспетчеризацию приборов учета на собственной LoRaWAN-сети интегратора</a:t>
            </a:r>
            <a:endParaRPr sz="2000">
              <a:solidFill>
                <a:srgbClr val="0B5394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299" name="Google Shape;299;p46"/>
          <p:cNvSpPr txBox="1"/>
          <p:nvPr/>
        </p:nvSpPr>
        <p:spPr>
          <a:xfrm>
            <a:off x="309600" y="1123700"/>
            <a:ext cx="3375900" cy="395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Ключевая особенность платформы – возможность подключения базовых станций LoRaWAN к платформе Умный город без необходимости развертывания собственных вычислительных мощностей</a:t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Мы используем открытый сервер Chirpstack, который включает в себя удобный веб-интерфейс для управления устройствами, открытый API и имеет ряд преимуществ:</a:t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-  Адаптивную скорость передачи данных – оконечное</a:t>
            </a:r>
            <a:b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</a:b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устройство работает с наиболее эффективной скоростью</a:t>
            </a:r>
            <a:b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</a:b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передачи данных и мощностью передачи</a:t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-  Гибкость – поддержка устройств LoRaWAN 1.0 и LoRaWAN 1.1</a:t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00" name="Google Shape;300;p46"/>
          <p:cNvPicPr preferRelativeResize="0"/>
          <p:nvPr/>
        </p:nvPicPr>
        <p:blipFill rotWithShape="1">
          <a:blip r:embed="rId3">
            <a:alphaModFix/>
          </a:blip>
          <a:srcRect b="0" l="1858" r="1858" t="0"/>
          <a:stretch/>
        </p:blipFill>
        <p:spPr>
          <a:xfrm>
            <a:off x="3685400" y="1022127"/>
            <a:ext cx="5458601" cy="3371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47"/>
          <p:cNvSpPr txBox="1"/>
          <p:nvPr/>
        </p:nvSpPr>
        <p:spPr>
          <a:xfrm>
            <a:off x="309600" y="323288"/>
            <a:ext cx="8524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Интерсвязь Платф</a:t>
            </a: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орма</a:t>
            </a: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 «Умный город» </a:t>
            </a: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внесено в Единый реестр российских программ для электронных вычислительных машин и баз данных</a:t>
            </a:r>
            <a:endParaRPr sz="2000">
              <a:solidFill>
                <a:srgbClr val="0B5394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306" name="Google Shape;306;p47"/>
          <p:cNvSpPr txBox="1"/>
          <p:nvPr/>
        </p:nvSpPr>
        <p:spPr>
          <a:xfrm>
            <a:off x="309600" y="1578300"/>
            <a:ext cx="32550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Цифровая платформа «Интерсвязь. Умный город» включена в единый реестр программного обеспечения российских разработчиков</a:t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Платформа исключительно отечественная разработка </a:t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Всем производствам рекомендовано обращаться к продуктам, которые включены в указанный реестр </a:t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07" name="Google Shape;307;p47"/>
          <p:cNvPicPr preferRelativeResize="0"/>
          <p:nvPr/>
        </p:nvPicPr>
        <p:blipFill rotWithShape="1">
          <a:blip r:embed="rId3">
            <a:alphaModFix/>
          </a:blip>
          <a:srcRect b="0" l="1858" r="1858" t="0"/>
          <a:stretch/>
        </p:blipFill>
        <p:spPr>
          <a:xfrm>
            <a:off x="3685400" y="1022127"/>
            <a:ext cx="5458601" cy="3371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C87C2">
            <a:alpha val="89940"/>
          </a:srgbClr>
        </a:solidFill>
      </p:bgPr>
    </p:bg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8"/>
          <p:cNvSpPr/>
          <p:nvPr/>
        </p:nvSpPr>
        <p:spPr>
          <a:xfrm>
            <a:off x="2424750" y="1551438"/>
            <a:ext cx="5970900" cy="20406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Дмитрий Чудинов</a:t>
            </a:r>
            <a:endParaRPr sz="18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Руководитель проекта</a:t>
            </a:r>
            <a:endParaRPr sz="18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Моб.: +7(902)601-12-54</a:t>
            </a:r>
            <a:endParaRPr sz="18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Telegram: @DmNemo</a:t>
            </a:r>
            <a:endParaRPr sz="18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descr="page7image62113616" id="313" name="Google Shape;313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75" y="1551450"/>
            <a:ext cx="2040600" cy="2040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4" name="Google Shape;314;p48"/>
          <p:cNvGrpSpPr/>
          <p:nvPr/>
        </p:nvGrpSpPr>
        <p:grpSpPr>
          <a:xfrm>
            <a:off x="6223779" y="1551493"/>
            <a:ext cx="2172083" cy="2040659"/>
            <a:chOff x="5789800" y="2522375"/>
            <a:chExt cx="2172300" cy="2172300"/>
          </a:xfrm>
        </p:grpSpPr>
        <p:sp>
          <p:nvSpPr>
            <p:cNvPr id="315" name="Google Shape;315;p48"/>
            <p:cNvSpPr/>
            <p:nvPr/>
          </p:nvSpPr>
          <p:spPr>
            <a:xfrm>
              <a:off x="5789800" y="2522375"/>
              <a:ext cx="2172300" cy="2172300"/>
            </a:xfrm>
            <a:prstGeom prst="roundRect">
              <a:avLst>
                <a:gd fmla="val 16667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/>
                <a:t>QR</a:t>
              </a:r>
              <a:endParaRPr/>
            </a:p>
          </p:txBody>
        </p:sp>
        <p:pic>
          <p:nvPicPr>
            <p:cNvPr id="316" name="Google Shape;316;p4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956075" y="2688650"/>
              <a:ext cx="1839750" cy="18397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17" name="Google Shape;317;p4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0050" y="57200"/>
            <a:ext cx="1336200" cy="369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/>
          <p:nvPr/>
        </p:nvSpPr>
        <p:spPr>
          <a:xfrm>
            <a:off x="303450" y="2535025"/>
            <a:ext cx="39099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200"/>
              <a:buFont typeface="Oswald"/>
              <a:buAutoNum type="arabicPeriod"/>
            </a:pPr>
            <a:r>
              <a:rPr lang="ru" sz="1200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Опрос приборов учета в онлайн режиме</a:t>
            </a:r>
            <a:r>
              <a:rPr lang="ru" sz="1200">
                <a:latin typeface="Oswald"/>
                <a:ea typeface="Oswald"/>
                <a:cs typeface="Oswald"/>
                <a:sym typeface="Oswald"/>
              </a:rPr>
              <a:t> </a:t>
            </a:r>
            <a:endParaRPr sz="1200">
              <a:latin typeface="Oswald"/>
              <a:ea typeface="Oswald"/>
              <a:cs typeface="Oswald"/>
              <a:sym typeface="Oswald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1"/>
                </a:solidFill>
                <a:highlight>
                  <a:srgbClr val="FFFFFF"/>
                </a:highlight>
                <a:latin typeface="Oswald Light"/>
                <a:ea typeface="Oswald Light"/>
                <a:cs typeface="Oswald Light"/>
                <a:sym typeface="Oswald Light"/>
              </a:rPr>
              <a:t>автоматический сбор показаний с общедомовых и индивидуальных приборов учёта с определенной частотой</a:t>
            </a:r>
            <a:endParaRPr sz="1000">
              <a:latin typeface="Oswald"/>
              <a:ea typeface="Oswald"/>
              <a:cs typeface="Oswald"/>
              <a:sym typeface="Oswal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200"/>
              <a:buFont typeface="Oswald"/>
              <a:buAutoNum type="arabicPeriod"/>
            </a:pPr>
            <a:r>
              <a:rPr lang="ru" sz="1200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Конструктор отчетов</a:t>
            </a:r>
            <a:endParaRPr sz="1200">
              <a:solidFill>
                <a:srgbClr val="0B5394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1"/>
                </a:solidFill>
                <a:highlight>
                  <a:srgbClr val="FFFFFF"/>
                </a:highlight>
                <a:latin typeface="Oswald Light"/>
                <a:ea typeface="Oswald Light"/>
                <a:cs typeface="Oswald Light"/>
                <a:sym typeface="Oswald Light"/>
              </a:rPr>
              <a:t>автоматическое формирование отчета в ресурсоснабжающие организации по заданным параметрам</a:t>
            </a:r>
            <a:endParaRPr>
              <a:latin typeface="Oswald"/>
              <a:ea typeface="Oswald"/>
              <a:cs typeface="Oswald"/>
              <a:sym typeface="Oswal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200"/>
              <a:buFont typeface="Oswald"/>
              <a:buAutoNum type="arabicPeriod"/>
            </a:pPr>
            <a:r>
              <a:rPr lang="ru" sz="1200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Журнал событий и оперативный мониторинг </a:t>
            </a:r>
            <a:endParaRPr sz="1200">
              <a:solidFill>
                <a:srgbClr val="0B5394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1"/>
                </a:solidFill>
                <a:highlight>
                  <a:srgbClr val="FFFFFF"/>
                </a:highlight>
                <a:latin typeface="Oswald Light"/>
                <a:ea typeface="Oswald Light"/>
                <a:cs typeface="Oswald Light"/>
                <a:sym typeface="Oswald Light"/>
              </a:rPr>
              <a:t>платформа позволяет своевременно обнаружить аварии на объекте и сообщить о них</a:t>
            </a:r>
            <a:endParaRPr sz="1000">
              <a:solidFill>
                <a:schemeClr val="dk1"/>
              </a:solidFill>
              <a:highlight>
                <a:srgbClr val="FFFFFF"/>
              </a:highlight>
              <a:latin typeface="Oswald Light"/>
              <a:ea typeface="Oswald Light"/>
              <a:cs typeface="Oswald Light"/>
              <a:sym typeface="Oswald Light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0B5394"/>
              </a:buClr>
              <a:buSzPts val="1200"/>
              <a:buFont typeface="Oswald"/>
              <a:buAutoNum type="arabicPeriod"/>
            </a:pPr>
            <a:r>
              <a:rPr lang="ru" sz="1200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Многоканальность</a:t>
            </a: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Oswald Light"/>
                <a:ea typeface="Oswald Light"/>
                <a:cs typeface="Oswald Light"/>
                <a:sym typeface="Oswald Light"/>
              </a:rPr>
              <a:t> </a:t>
            </a:r>
            <a:r>
              <a:rPr lang="ru" sz="1200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передачи</a:t>
            </a: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Oswald Light"/>
                <a:ea typeface="Oswald Light"/>
                <a:cs typeface="Oswald Light"/>
                <a:sym typeface="Oswald Light"/>
              </a:rPr>
              <a:t> </a:t>
            </a:r>
            <a:r>
              <a:rPr lang="ru" sz="1200">
                <a:solidFill>
                  <a:srgbClr val="0B5394"/>
                </a:solidFill>
                <a:latin typeface="Oswald"/>
                <a:ea typeface="Oswald"/>
                <a:cs typeface="Oswald"/>
                <a:sym typeface="Oswald"/>
              </a:rPr>
              <a:t>данных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Oswald Light"/>
              <a:ea typeface="Oswald Light"/>
              <a:cs typeface="Oswald Light"/>
              <a:sym typeface="Oswald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000">
                <a:solidFill>
                  <a:schemeClr val="dk1"/>
                </a:solidFill>
                <a:highlight>
                  <a:srgbClr val="FFFFFF"/>
                </a:highlight>
                <a:latin typeface="Oswald Light"/>
                <a:ea typeface="Oswald Light"/>
                <a:cs typeface="Oswald Light"/>
                <a:sym typeface="Oswald Light"/>
              </a:rPr>
              <a:t>Передача данных по 4 каналам связи: Ethernet, GSM, LoRaWAN и NB-Io</a:t>
            </a:r>
            <a:r>
              <a:rPr lang="ru" sz="1200">
                <a:solidFill>
                  <a:schemeClr val="dk1"/>
                </a:solidFill>
                <a:highlight>
                  <a:srgbClr val="FFFFFF"/>
                </a:highlight>
                <a:latin typeface="Oswald Light"/>
                <a:ea typeface="Oswald Light"/>
                <a:cs typeface="Oswald Light"/>
                <a:sym typeface="Oswald Light"/>
              </a:rPr>
              <a:t>T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54" name="Google Shape;154;p27"/>
          <p:cNvSpPr txBox="1"/>
          <p:nvPr/>
        </p:nvSpPr>
        <p:spPr>
          <a:xfrm>
            <a:off x="309600" y="323288"/>
            <a:ext cx="8524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Умный город - платформа для </a:t>
            </a: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интеллектуального</a:t>
            </a: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 учета ресурсов</a:t>
            </a:r>
            <a:endParaRPr sz="2000">
              <a:solidFill>
                <a:srgbClr val="0B5394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155" name="Google Shape;155;p27"/>
          <p:cNvSpPr txBox="1"/>
          <p:nvPr/>
        </p:nvSpPr>
        <p:spPr>
          <a:xfrm>
            <a:off x="309600" y="1213725"/>
            <a:ext cx="3897600" cy="79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 Light"/>
                <a:ea typeface="Oswald Light"/>
                <a:cs typeface="Oswald Light"/>
                <a:sym typeface="Oswald Light"/>
              </a:rPr>
              <a:t>Умный город облачная</a:t>
            </a:r>
            <a:r>
              <a:rPr lang="ru" sz="1200">
                <a:solidFill>
                  <a:srgbClr val="FF0000"/>
                </a:solidFill>
                <a:latin typeface="Oswald Light"/>
                <a:ea typeface="Oswald Light"/>
                <a:cs typeface="Oswald Light"/>
                <a:sym typeface="Oswald Light"/>
              </a:rPr>
              <a:t> </a:t>
            </a:r>
            <a:r>
              <a:rPr lang="ru" sz="1200">
                <a:solidFill>
                  <a:schemeClr val="dk1"/>
                </a:solidFill>
                <a:latin typeface="Oswald Light"/>
                <a:ea typeface="Oswald Light"/>
                <a:cs typeface="Oswald Light"/>
                <a:sym typeface="Oswald Light"/>
              </a:rPr>
              <a:t>платформа. которая консолидирует в едином интерфейсе </a:t>
            </a:r>
            <a:r>
              <a:rPr lang="ru" sz="1200">
                <a:solidFill>
                  <a:srgbClr val="0B5394"/>
                </a:solidFill>
                <a:latin typeface="Oswald Light"/>
                <a:ea typeface="Oswald Light"/>
                <a:cs typeface="Oswald Light"/>
                <a:sym typeface="Oswald Light"/>
              </a:rPr>
              <a:t>данные, аналитику и отчеты</a:t>
            </a:r>
            <a:r>
              <a:rPr lang="ru" sz="1200">
                <a:solidFill>
                  <a:schemeClr val="dk1"/>
                </a:solidFill>
                <a:latin typeface="Oswald Light"/>
                <a:ea typeface="Oswald Light"/>
                <a:cs typeface="Oswald Light"/>
                <a:sym typeface="Oswald Light"/>
              </a:rPr>
              <a:t> по ресурсам (электричество, газ, вода, тепло и датчики давления)</a:t>
            </a:r>
            <a:endParaRPr sz="1200">
              <a:solidFill>
                <a:schemeClr val="dk1"/>
              </a:solidFill>
              <a:latin typeface="Oswald Light"/>
              <a:ea typeface="Oswald Light"/>
              <a:cs typeface="Oswald Light"/>
              <a:sym typeface="Oswald Light"/>
            </a:endParaRPr>
          </a:p>
        </p:txBody>
      </p:sp>
      <p:sp>
        <p:nvSpPr>
          <p:cNvPr id="156" name="Google Shape;156;p27"/>
          <p:cNvSpPr txBox="1"/>
          <p:nvPr/>
        </p:nvSpPr>
        <p:spPr>
          <a:xfrm>
            <a:off x="309600" y="2007825"/>
            <a:ext cx="3897600" cy="5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 Light"/>
                <a:ea typeface="Oswald Light"/>
                <a:cs typeface="Oswald Light"/>
                <a:sym typeface="Oswald Light"/>
              </a:rPr>
              <a:t>Платформа позволяет получать и обрабатывать данные со сторонних </a:t>
            </a:r>
            <a:r>
              <a:rPr lang="ru" sz="1200">
                <a:solidFill>
                  <a:srgbClr val="0B5394"/>
                </a:solidFill>
                <a:latin typeface="Oswald Light"/>
                <a:ea typeface="Oswald Light"/>
                <a:cs typeface="Oswald Light"/>
                <a:sym typeface="Oswald Light"/>
              </a:rPr>
              <a:t>программных комплексов и серверов LoRaWAN</a:t>
            </a:r>
            <a:endParaRPr sz="1200">
              <a:solidFill>
                <a:srgbClr val="0B5394"/>
              </a:solidFill>
              <a:latin typeface="Oswald Light"/>
              <a:ea typeface="Oswald Light"/>
              <a:cs typeface="Oswald Light"/>
              <a:sym typeface="Oswald Light"/>
            </a:endParaRPr>
          </a:p>
        </p:txBody>
      </p:sp>
      <p:pic>
        <p:nvPicPr>
          <p:cNvPr id="157" name="Google Shape;157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74350" y="1197125"/>
            <a:ext cx="5145851" cy="3178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8"/>
          <p:cNvSpPr txBox="1"/>
          <p:nvPr/>
        </p:nvSpPr>
        <p:spPr>
          <a:xfrm>
            <a:off x="309600" y="247088"/>
            <a:ext cx="85248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Умный город - платформа поддерживает 100+ моделей приборов учета и 4 канала связи</a:t>
            </a:r>
            <a:endParaRPr sz="2000">
              <a:solidFill>
                <a:srgbClr val="0B5394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pic>
        <p:nvPicPr>
          <p:cNvPr descr="page3image62832848" id="163" name="Google Shape;163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05650" y="1195970"/>
            <a:ext cx="3283851" cy="3142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76600" y="1504688"/>
            <a:ext cx="2352838" cy="2764173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8"/>
          <p:cNvSpPr txBox="1"/>
          <p:nvPr/>
        </p:nvSpPr>
        <p:spPr>
          <a:xfrm>
            <a:off x="6036600" y="857275"/>
            <a:ext cx="29529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100">
                <a:solidFill>
                  <a:schemeClr val="dk1"/>
                </a:solidFill>
                <a:highlight>
                  <a:srgbClr val="FFFFFF"/>
                </a:highlight>
                <a:latin typeface="Oswald"/>
                <a:ea typeface="Oswald"/>
                <a:cs typeface="Oswald"/>
                <a:sym typeface="Oswald"/>
              </a:rPr>
              <a:t>Рисунок 2. Каналы связи для передачи данных на платформ</a:t>
            </a:r>
            <a:r>
              <a:rPr lang="ru" sz="1100">
                <a:solidFill>
                  <a:schemeClr val="dk1"/>
                </a:solidFill>
                <a:highlight>
                  <a:srgbClr val="FFFFFF"/>
                </a:highlight>
                <a:latin typeface="Oswald"/>
                <a:ea typeface="Oswald"/>
                <a:cs typeface="Oswald"/>
                <a:sym typeface="Oswald"/>
              </a:rPr>
              <a:t>у</a:t>
            </a:r>
            <a:endParaRPr sz="11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66" name="Google Shape;166;p28"/>
          <p:cNvSpPr txBox="1"/>
          <p:nvPr/>
        </p:nvSpPr>
        <p:spPr>
          <a:xfrm>
            <a:off x="3169575" y="857275"/>
            <a:ext cx="2952900" cy="89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100">
                <a:solidFill>
                  <a:schemeClr val="dk1"/>
                </a:solidFill>
                <a:highlight>
                  <a:srgbClr val="FFFFFF"/>
                </a:highlight>
                <a:latin typeface="Oswald"/>
                <a:ea typeface="Oswald"/>
                <a:cs typeface="Oswald"/>
                <a:sym typeface="Oswald"/>
              </a:rPr>
              <a:t>Рисунок 1. Поддерживаемые приборы учета по типу энергоресурсов*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highlight>
                <a:srgbClr val="FFFFFF"/>
              </a:highlight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67" name="Google Shape;167;p28"/>
          <p:cNvSpPr txBox="1"/>
          <p:nvPr/>
        </p:nvSpPr>
        <p:spPr>
          <a:xfrm>
            <a:off x="200400" y="999875"/>
            <a:ext cx="3000000" cy="79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Сбор данных с приборов учета осуществляется по 4 каналам связи: Ethernet (RS485/RS232), LoRaWAN, GSM, NB-IoT</a:t>
            </a:r>
            <a:endParaRPr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29"/>
          <p:cNvPicPr preferRelativeResize="0"/>
          <p:nvPr/>
        </p:nvPicPr>
        <p:blipFill rotWithShape="1">
          <a:blip r:embed="rId3">
            <a:alphaModFix/>
          </a:blip>
          <a:srcRect b="13015" l="0" r="1146" t="17899"/>
          <a:stretch/>
        </p:blipFill>
        <p:spPr>
          <a:xfrm>
            <a:off x="4488725" y="0"/>
            <a:ext cx="4926874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9"/>
          <p:cNvPicPr preferRelativeResize="0"/>
          <p:nvPr/>
        </p:nvPicPr>
        <p:blipFill rotWithShape="1">
          <a:blip r:embed="rId3">
            <a:alphaModFix/>
          </a:blip>
          <a:srcRect b="13015" l="1146" r="0" t="17899"/>
          <a:stretch/>
        </p:blipFill>
        <p:spPr>
          <a:xfrm>
            <a:off x="0" y="0"/>
            <a:ext cx="4926874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9"/>
          <p:cNvSpPr txBox="1"/>
          <p:nvPr/>
        </p:nvSpPr>
        <p:spPr>
          <a:xfrm>
            <a:off x="1043700" y="2171550"/>
            <a:ext cx="70566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40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Функциональные возможности</a:t>
            </a:r>
            <a:endParaRPr b="1" sz="400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75" name="Google Shape;175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0050" y="57200"/>
            <a:ext cx="1336200" cy="369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0"/>
          <p:cNvSpPr txBox="1"/>
          <p:nvPr/>
        </p:nvSpPr>
        <p:spPr>
          <a:xfrm>
            <a:off x="309600" y="323288"/>
            <a:ext cx="8524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Умный город - </a:t>
            </a: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Добавление устройств</a:t>
            </a:r>
            <a:endParaRPr sz="2000">
              <a:solidFill>
                <a:srgbClr val="0B5394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181" name="Google Shape;181;p30"/>
          <p:cNvSpPr txBox="1"/>
          <p:nvPr/>
        </p:nvSpPr>
        <p:spPr>
          <a:xfrm>
            <a:off x="309600" y="1749750"/>
            <a:ext cx="3255000" cy="16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38100" rtl="0" algn="l">
              <a:lnSpc>
                <a:spcPct val="12857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Удобная и функциональная форма для добавления новых конвертеров, приборов учета и датчиков с возможностью выбора типа опроса и назначение группы.</a:t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82" name="Google Shape;182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85400" y="1022127"/>
            <a:ext cx="5458601" cy="33716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1"/>
          <p:cNvSpPr txBox="1"/>
          <p:nvPr/>
        </p:nvSpPr>
        <p:spPr>
          <a:xfrm>
            <a:off x="309600" y="323288"/>
            <a:ext cx="8524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Умный город - Список устройств</a:t>
            </a:r>
            <a:endParaRPr sz="2000">
              <a:solidFill>
                <a:srgbClr val="0B5394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pic>
        <p:nvPicPr>
          <p:cNvPr id="188" name="Google Shape;188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85400" y="1022127"/>
            <a:ext cx="5458601" cy="3371623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1"/>
          <p:cNvSpPr txBox="1"/>
          <p:nvPr/>
        </p:nvSpPr>
        <p:spPr>
          <a:xfrm>
            <a:off x="309600" y="1749750"/>
            <a:ext cx="3255000" cy="171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38100" rtl="0" algn="l">
              <a:lnSpc>
                <a:spcPct val="12857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rgbClr val="202124"/>
                </a:solidFill>
                <a:latin typeface="Oswald"/>
                <a:ea typeface="Oswald"/>
                <a:cs typeface="Oswald"/>
                <a:sym typeface="Oswald"/>
              </a:rPr>
              <a:t>Просмотр всех приборов учета и их статуса с возможностью применения фильтров, сортировки  и </a:t>
            </a:r>
            <a:endParaRPr sz="1200">
              <a:solidFill>
                <a:srgbClr val="202124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38100" rtl="0" algn="l">
              <a:lnSpc>
                <a:spcPct val="12857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rgbClr val="202124"/>
                </a:solidFill>
                <a:latin typeface="Oswald"/>
                <a:ea typeface="Oswald"/>
                <a:cs typeface="Oswald"/>
                <a:sym typeface="Oswald"/>
              </a:rPr>
              <a:t>поиска.</a:t>
            </a:r>
            <a:endParaRPr sz="1200">
              <a:solidFill>
                <a:srgbClr val="202124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marR="38100" rtl="0" algn="l">
              <a:lnSpc>
                <a:spcPct val="128571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rgbClr val="202124"/>
                </a:solidFill>
                <a:latin typeface="Oswald"/>
                <a:ea typeface="Oswald"/>
                <a:cs typeface="Oswald"/>
                <a:sym typeface="Oswald"/>
              </a:rPr>
              <a:t>Возможность скачать отчет по отдельно выбранным счетчикам.</a:t>
            </a:r>
            <a:endParaRPr sz="1200">
              <a:solidFill>
                <a:srgbClr val="202124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2"/>
          <p:cNvSpPr txBox="1"/>
          <p:nvPr/>
        </p:nvSpPr>
        <p:spPr>
          <a:xfrm>
            <a:off x="309600" y="323288"/>
            <a:ext cx="8524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Умный город - Детализация показаний счетчика</a:t>
            </a:r>
            <a:endParaRPr sz="2000">
              <a:solidFill>
                <a:srgbClr val="0B5394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195" name="Google Shape;195;p32"/>
          <p:cNvSpPr txBox="1"/>
          <p:nvPr/>
        </p:nvSpPr>
        <p:spPr>
          <a:xfrm>
            <a:off x="309600" y="1749750"/>
            <a:ext cx="3255000" cy="225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Просмотр  данных прибора учета в виде таблицы с возможностью задать период, выбрать тип данных:</a:t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- </a:t>
            </a: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Часовые, суточные, месячные, интегральные и прочие архивы;</a:t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- </a:t>
            </a: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Мгновенные</a:t>
            </a: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 показания и журнал событий;</a:t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- Профиль мощности с 30 минутным усреднением.</a:t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96" name="Google Shape;19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85400" y="1022127"/>
            <a:ext cx="5458601" cy="33716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3"/>
          <p:cNvSpPr txBox="1"/>
          <p:nvPr/>
        </p:nvSpPr>
        <p:spPr>
          <a:xfrm>
            <a:off x="309600" y="323288"/>
            <a:ext cx="8524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B5394"/>
                </a:solidFill>
                <a:latin typeface="Oswald SemiBold"/>
                <a:ea typeface="Oswald SemiBold"/>
                <a:cs typeface="Oswald SemiBold"/>
                <a:sym typeface="Oswald SemiBold"/>
              </a:rPr>
              <a:t>Умный город - Детальная настройка параметров счетчика</a:t>
            </a:r>
            <a:endParaRPr sz="2000">
              <a:solidFill>
                <a:srgbClr val="0B5394"/>
              </a:solidFill>
              <a:latin typeface="Oswald SemiBold"/>
              <a:ea typeface="Oswald SemiBold"/>
              <a:cs typeface="Oswald SemiBold"/>
              <a:sym typeface="Oswald SemiBold"/>
            </a:endParaRPr>
          </a:p>
        </p:txBody>
      </p:sp>
      <p:sp>
        <p:nvSpPr>
          <p:cNvPr id="202" name="Google Shape;202;p33"/>
          <p:cNvSpPr txBox="1"/>
          <p:nvPr/>
        </p:nvSpPr>
        <p:spPr>
          <a:xfrm>
            <a:off x="309600" y="1749750"/>
            <a:ext cx="3255000" cy="79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2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rPr>
              <a:t>Детальная настройка вывода параметров счетчика с возможностью формирования паспорта счетчика и выбора отображаемых метрик.</a:t>
            </a:r>
            <a:endParaRPr sz="1200">
              <a:solidFill>
                <a:srgbClr val="0B5394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03" name="Google Shape;203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85400" y="1022127"/>
            <a:ext cx="5458601" cy="33716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Глубокий оранжевый синий">
      <a:dk1>
        <a:srgbClr val="000000"/>
      </a:dk1>
      <a:lt1>
        <a:srgbClr val="FFFFFF"/>
      </a:lt1>
      <a:dk2>
        <a:srgbClr val="182D40"/>
      </a:dk2>
      <a:lt2>
        <a:srgbClr val="E7E6E6"/>
      </a:lt2>
      <a:accent1>
        <a:srgbClr val="4472C4"/>
      </a:accent1>
      <a:accent2>
        <a:srgbClr val="F24C27"/>
      </a:accent2>
      <a:accent3>
        <a:srgbClr val="A5A5A5"/>
      </a:accent3>
      <a:accent4>
        <a:srgbClr val="FFC000"/>
      </a:accent4>
      <a:accent5>
        <a:srgbClr val="6699FF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